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2"/>
  </p:notesMasterIdLst>
  <p:handoutMasterIdLst>
    <p:handoutMasterId r:id="rId33"/>
  </p:handoutMasterIdLst>
  <p:sldIdLst>
    <p:sldId id="263" r:id="rId2"/>
    <p:sldId id="294" r:id="rId3"/>
    <p:sldId id="306" r:id="rId4"/>
    <p:sldId id="297" r:id="rId5"/>
    <p:sldId id="256" r:id="rId6"/>
    <p:sldId id="302" r:id="rId7"/>
    <p:sldId id="303" r:id="rId8"/>
    <p:sldId id="304"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3" r:id="rId24"/>
    <p:sldId id="325" r:id="rId25"/>
    <p:sldId id="326" r:id="rId26"/>
    <p:sldId id="328" r:id="rId27"/>
    <p:sldId id="270" r:id="rId28"/>
    <p:sldId id="333" r:id="rId29"/>
    <p:sldId id="329" r:id="rId30"/>
    <p:sldId id="307"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06" autoAdjust="0"/>
    <p:restoredTop sz="95341" autoAdjust="0"/>
  </p:normalViewPr>
  <p:slideViewPr>
    <p:cSldViewPr>
      <p:cViewPr varScale="1">
        <p:scale>
          <a:sx n="75" d="100"/>
          <a:sy n="75" d="100"/>
        </p:scale>
        <p:origin x="-342" y="-9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EE45E9E-91E2-4C87-B7D5-AB0EB9DBD641}" type="datetimeFigureOut">
              <a:rPr lang="en-US"/>
              <a:pPr>
                <a:defRPr/>
              </a:pPr>
              <a:t>2/9/2010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BA37B98-2B74-4F07-B30A-AF8B48AD568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8" tIns="46589" rIns="93178"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8" tIns="46589" rIns="93178" bIns="46589" rtlCol="0"/>
          <a:lstStyle>
            <a:lvl1pPr algn="r" fontAlgn="auto">
              <a:spcBef>
                <a:spcPts val="0"/>
              </a:spcBef>
              <a:spcAft>
                <a:spcPts val="0"/>
              </a:spcAft>
              <a:defRPr sz="1200">
                <a:latin typeface="+mn-lt"/>
              </a:defRPr>
            </a:lvl1pPr>
          </a:lstStyle>
          <a:p>
            <a:pPr>
              <a:defRPr/>
            </a:pPr>
            <a:fld id="{3920FD9B-BB21-46AB-81B7-82854B3C94CB}" type="datetimeFigureOut">
              <a:rPr lang="en-US"/>
              <a:pPr>
                <a:defRPr/>
              </a:pPr>
              <a:t>2/9/2010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8" tIns="46589" rIns="93178"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8" tIns="46589" rIns="93178"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8" tIns="46589" rIns="93178"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8" tIns="46589" rIns="93178" bIns="46589" rtlCol="0" anchor="b"/>
          <a:lstStyle>
            <a:lvl1pPr algn="r" fontAlgn="auto">
              <a:spcBef>
                <a:spcPts val="0"/>
              </a:spcBef>
              <a:spcAft>
                <a:spcPts val="0"/>
              </a:spcAft>
              <a:defRPr sz="1200">
                <a:latin typeface="+mn-lt"/>
              </a:defRPr>
            </a:lvl1pPr>
          </a:lstStyle>
          <a:p>
            <a:pPr>
              <a:defRPr/>
            </a:pPr>
            <a:fld id="{B9A36CEA-A462-4DEC-A5E2-AD5502E559F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5F98DF-F61D-4F04-B8CB-778F20C0A089}" type="slidenum">
              <a:rPr lang="en-US"/>
              <a:pPr fontAlgn="base">
                <a:spcBef>
                  <a:spcPct val="0"/>
                </a:spcBef>
                <a:spcAft>
                  <a:spcPct val="0"/>
                </a:spcAft>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FEF6C49D-C13D-46FF-A79E-62DE0EBFFE9D}" type="datetimeFigureOut">
              <a:rPr lang="en-US"/>
              <a:pPr>
                <a:defRPr/>
              </a:pPr>
              <a:t>2/9/2010</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37E79A60-A4BA-44B1-93D7-D46D68C5543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8"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fld id="{EEF77CB5-DD03-4552-BBC4-3DAE4EB508D9}" type="datetimeFigureOut">
              <a:rPr lang="en-US"/>
              <a:pPr>
                <a:defRPr/>
              </a:pPr>
              <a:t>2/9/2010</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F3B9D498-66A2-4FB0-B8A7-01FE7E118980}" type="slidenum">
              <a:rPr lang="en-US"/>
              <a:pPr>
                <a:defRPr/>
              </a:pPr>
              <a:t>‹#›</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fld id="{02B1C93F-8637-4859-BD14-24BBED8ED49E}" type="datetimeFigureOut">
              <a:rPr lang="en-US"/>
              <a:pPr>
                <a:defRPr/>
              </a:pPr>
              <a:t>2/9/2010</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8" name="Slide Number Placeholder 22"/>
          <p:cNvSpPr>
            <a:spLocks noGrp="1"/>
          </p:cNvSpPr>
          <p:nvPr>
            <p:ph type="sldNum" sz="quarter" idx="12"/>
          </p:nvPr>
        </p:nvSpPr>
        <p:spPr/>
        <p:txBody>
          <a:bodyPr/>
          <a:lstStyle>
            <a:lvl1pPr>
              <a:defRPr/>
            </a:lvl1pPr>
          </a:lstStyle>
          <a:p>
            <a:pPr>
              <a:defRPr/>
            </a:pPr>
            <a:fld id="{D69147FA-D9F0-41F1-AFBA-F4B26D0D11BD}" type="slidenum">
              <a:rPr lang="en-US"/>
              <a:pPr>
                <a:defRPr/>
              </a:pPr>
              <a:t>‹#›</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fld id="{969611D9-FABF-4476-84E1-C76957298F34}" type="datetimeFigureOut">
              <a:rPr lang="en-US"/>
              <a:pPr>
                <a:defRPr/>
              </a:pPr>
              <a:t>2/9/2010</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4B6114D-C663-4A7D-B0BD-0B24D3138A8C}" type="slidenum">
              <a:rPr lang="en-US"/>
              <a:pPr>
                <a:defRPr/>
              </a:pPr>
              <a:t>‹#›</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8"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D44CECCC-D1AD-4D30-B7CA-24B40C037895}" type="datetimeFigureOut">
              <a:rPr lang="en-US"/>
              <a:pPr>
                <a:defRPr/>
              </a:pPr>
              <a:t>2/9/2010</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8C4A9BAC-C94B-4BF8-8ECB-341D9FBEB9C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A70E720C-2B67-47AD-A600-E5812541769E}" type="datetimeFigureOut">
              <a:rPr lang="en-US"/>
              <a:pPr>
                <a:defRPr/>
              </a:pPr>
              <a:t>2/9/2010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22"/>
          <p:cNvSpPr>
            <a:spLocks noGrp="1"/>
          </p:cNvSpPr>
          <p:nvPr>
            <p:ph type="sldNum" sz="quarter" idx="12"/>
          </p:nvPr>
        </p:nvSpPr>
        <p:spPr/>
        <p:txBody>
          <a:bodyPr/>
          <a:lstStyle>
            <a:lvl1pPr>
              <a:defRPr/>
            </a:lvl1pPr>
          </a:lstStyle>
          <a:p>
            <a:pPr>
              <a:defRPr/>
            </a:pPr>
            <a:fld id="{FC6B8A81-FA4A-4BCD-BA97-EA3205C87694}" type="slidenum">
              <a:rPr lang="en-US"/>
              <a:pPr>
                <a:defRPr/>
              </a:pPr>
              <a:t>‹#›</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9" grpId="0" autoUpdateAnimBg="0"/>
      <p:bldP spid="11"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13"/>
          <p:cNvSpPr>
            <a:spLocks noGrp="1"/>
          </p:cNvSpPr>
          <p:nvPr>
            <p:ph type="dt" sz="half" idx="10"/>
          </p:nvPr>
        </p:nvSpPr>
        <p:spPr/>
        <p:txBody>
          <a:bodyPr/>
          <a:lstStyle>
            <a:lvl1pPr>
              <a:defRPr/>
            </a:lvl1pPr>
          </a:lstStyle>
          <a:p>
            <a:pPr>
              <a:defRPr/>
            </a:pPr>
            <a:fld id="{1066DE26-D518-42C3-887C-7708E4EA7EC1}" type="datetimeFigureOut">
              <a:rPr lang="en-US"/>
              <a:pPr>
                <a:defRPr/>
              </a:pPr>
              <a:t>2/9/2010</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2" name="Slide Number Placeholder 22"/>
          <p:cNvSpPr>
            <a:spLocks noGrp="1"/>
          </p:cNvSpPr>
          <p:nvPr>
            <p:ph type="sldNum" sz="quarter" idx="12"/>
          </p:nvPr>
        </p:nvSpPr>
        <p:spPr/>
        <p:txBody>
          <a:bodyPr/>
          <a:lstStyle>
            <a:lvl1pPr>
              <a:defRPr/>
            </a:lvl1pPr>
          </a:lstStyle>
          <a:p>
            <a:pPr>
              <a:defRPr/>
            </a:pPr>
            <a:fld id="{8211E962-0EEC-48A4-83D3-31C8634ABE22}" type="slidenum">
              <a:rPr lang="en-US"/>
              <a:pPr>
                <a:defRPr/>
              </a:pPr>
              <a:t>‹#›</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11" grpId="0" autoUpdateAnimBg="0"/>
      <p:bldP spid="13"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4"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13"/>
          <p:cNvSpPr>
            <a:spLocks noGrp="1"/>
          </p:cNvSpPr>
          <p:nvPr>
            <p:ph type="dt" sz="half" idx="10"/>
          </p:nvPr>
        </p:nvSpPr>
        <p:spPr/>
        <p:txBody>
          <a:bodyPr/>
          <a:lstStyle>
            <a:lvl1pPr>
              <a:defRPr/>
            </a:lvl1pPr>
          </a:lstStyle>
          <a:p>
            <a:pPr>
              <a:defRPr/>
            </a:pPr>
            <a:fld id="{C8C4E838-3D38-4A28-BD60-23B279CD49E7}" type="datetimeFigureOut">
              <a:rPr lang="en-US"/>
              <a:pPr>
                <a:defRPr/>
              </a:pPr>
              <a:t>2/9/2010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6B88650-291F-4611-B9D3-03C7C222602F}" type="slidenum">
              <a:rPr lang="en-US"/>
              <a:pPr>
                <a:defRPr/>
              </a:pPr>
              <a:t>‹#›</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3"/>
          <p:cNvSpPr>
            <a:spLocks noGrp="1"/>
          </p:cNvSpPr>
          <p:nvPr>
            <p:ph type="dt" sz="half" idx="10"/>
          </p:nvPr>
        </p:nvSpPr>
        <p:spPr/>
        <p:txBody>
          <a:bodyPr/>
          <a:lstStyle>
            <a:lvl1pPr>
              <a:defRPr/>
            </a:lvl1pPr>
          </a:lstStyle>
          <a:p>
            <a:pPr>
              <a:defRPr/>
            </a:pPr>
            <a:fld id="{2CBB77AA-920F-4378-838E-E3173AC16FF6}" type="datetimeFigureOut">
              <a:rPr lang="en-US"/>
              <a:pPr>
                <a:defRPr/>
              </a:pPr>
              <a:t>2/9/2010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BB21A5E-E6E3-4FAA-AC76-9A4D8E43B262}" type="slidenum">
              <a:rPr lang="en-US"/>
              <a:pPr>
                <a:defRPr/>
              </a:pPr>
              <a:t>‹#›</a:t>
            </a:fld>
            <a:endParaRPr 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3AD3F486-5167-4B83-981F-A88952B9322B}" type="datetimeFigureOut">
              <a:rPr lang="en-US"/>
              <a:pPr>
                <a:defRPr/>
              </a:pPr>
              <a:t>2/9/2010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79C69642-1DE2-49A1-80B9-E2C84C5B53FE}" type="slidenum">
              <a:rPr lang="en-US"/>
              <a:pPr>
                <a:defRPr/>
              </a:pPr>
              <a:t>‹#›</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11"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10" name="Date Placeholder 4"/>
          <p:cNvSpPr>
            <a:spLocks noGrp="1"/>
          </p:cNvSpPr>
          <p:nvPr>
            <p:ph type="dt" sz="half" idx="10"/>
          </p:nvPr>
        </p:nvSpPr>
        <p:spPr/>
        <p:txBody>
          <a:bodyPr/>
          <a:lstStyle>
            <a:lvl1pPr>
              <a:defRPr/>
            </a:lvl1pPr>
          </a:lstStyle>
          <a:p>
            <a:pPr>
              <a:defRPr/>
            </a:pPr>
            <a:fld id="{C6D75959-42E4-430C-981E-98F96A95133E}" type="datetimeFigureOut">
              <a:rPr lang="en-US"/>
              <a:pPr>
                <a:defRPr/>
              </a:pPr>
              <a:t>2/9/2010</a:t>
            </a:fld>
            <a:endParaRPr lang="en-US"/>
          </a:p>
        </p:txBody>
      </p:sp>
      <p:sp>
        <p:nvSpPr>
          <p:cNvPr id="11"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2" name="Slide Number Placeholder 6"/>
          <p:cNvSpPr>
            <a:spLocks noGrp="1"/>
          </p:cNvSpPr>
          <p:nvPr>
            <p:ph type="sldNum" sz="quarter" idx="12"/>
          </p:nvPr>
        </p:nvSpPr>
        <p:spPr>
          <a:xfrm>
            <a:off x="146050" y="6208713"/>
            <a:ext cx="457200" cy="457200"/>
          </a:xfrm>
        </p:spPr>
        <p:txBody>
          <a:bodyPr/>
          <a:lstStyle>
            <a:lvl1pPr>
              <a:defRPr/>
            </a:lvl1pPr>
          </a:lstStyle>
          <a:p>
            <a:pPr>
              <a:defRPr/>
            </a:pPr>
            <a:fld id="{CB771B82-5646-449B-AB1C-0AF6EC08375B}" type="slidenum">
              <a:rPr lang="en-US"/>
              <a:pPr>
                <a:defRPr/>
              </a:pPr>
              <a:t>‹#›</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xEl>
                                              <p:charRg st="4294967295" end="4294967295"/>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P spid="3"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D9B63E18-D3E0-45D0-B2BB-119B836D3408}" type="datetimeFigureOut">
              <a:rPr lang="en-US"/>
              <a:pPr>
                <a:defRPr/>
              </a:pPr>
              <a:t>2/9/2010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5068D506-8EAF-4347-B130-451363F401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9" grpId="0">
        <p:tmplLst>
          <p:tmpl>
            <p:tnLst>
              <p:par>
                <p:cTn presetID="10" presetClass="entr" presetSubtype="0"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Effect transition="in" filter="fade">
                      <p:cBhvr>
                        <p:cTn dur="2000"/>
                        <p:tgtEl>
                          <p:spTgt spid="1029"/>
                        </p:tgtEl>
                      </p:cBhvr>
                    </p:animEffect>
                  </p:childTnLst>
                </p:cTn>
              </p:par>
            </p:tnLst>
          </p:tmpl>
        </p:tmplLst>
      </p:bldP>
    </p:bldLst>
  </p:timing>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a:defRPr>
      </a:lvl2pPr>
      <a:lvl3pPr algn="l" rtl="0" eaLnBrk="0" fontAlgn="base" hangingPunct="0">
        <a:spcBef>
          <a:spcPct val="0"/>
        </a:spcBef>
        <a:spcAft>
          <a:spcPct val="0"/>
        </a:spcAft>
        <a:defRPr sz="4000">
          <a:solidFill>
            <a:schemeClr val="tx2"/>
          </a:solidFill>
          <a:latin typeface="Franklin Gothic Book"/>
        </a:defRPr>
      </a:lvl3pPr>
      <a:lvl4pPr algn="l" rtl="0" eaLnBrk="0" fontAlgn="base" hangingPunct="0">
        <a:spcBef>
          <a:spcPct val="0"/>
        </a:spcBef>
        <a:spcAft>
          <a:spcPct val="0"/>
        </a:spcAft>
        <a:defRPr sz="4000">
          <a:solidFill>
            <a:schemeClr val="tx2"/>
          </a:solidFill>
          <a:latin typeface="Franklin Gothic Book"/>
        </a:defRPr>
      </a:lvl4pPr>
      <a:lvl5pPr algn="l" rtl="0" eaLnBrk="0" fontAlgn="base" hangingPunct="0">
        <a:spcBef>
          <a:spcPct val="0"/>
        </a:spcBef>
        <a:spcAft>
          <a:spcPct val="0"/>
        </a:spcAft>
        <a:defRPr sz="4000">
          <a:solidFill>
            <a:schemeClr val="tx2"/>
          </a:solidFill>
          <a:latin typeface="Franklin Gothic Book"/>
        </a:defRPr>
      </a:lvl5pPr>
      <a:lvl6pPr marL="457200" algn="l" rtl="0" fontAlgn="base">
        <a:spcBef>
          <a:spcPct val="0"/>
        </a:spcBef>
        <a:spcAft>
          <a:spcPct val="0"/>
        </a:spcAft>
        <a:defRPr sz="4000">
          <a:solidFill>
            <a:schemeClr val="tx2"/>
          </a:solidFill>
          <a:latin typeface="Franklin Gothic Book"/>
        </a:defRPr>
      </a:lvl6pPr>
      <a:lvl7pPr marL="914400" algn="l" rtl="0" fontAlgn="base">
        <a:spcBef>
          <a:spcPct val="0"/>
        </a:spcBef>
        <a:spcAft>
          <a:spcPct val="0"/>
        </a:spcAft>
        <a:defRPr sz="4000">
          <a:solidFill>
            <a:schemeClr val="tx2"/>
          </a:solidFill>
          <a:latin typeface="Franklin Gothic Book"/>
        </a:defRPr>
      </a:lvl7pPr>
      <a:lvl8pPr marL="1371600" algn="l" rtl="0" fontAlgn="base">
        <a:spcBef>
          <a:spcPct val="0"/>
        </a:spcBef>
        <a:spcAft>
          <a:spcPct val="0"/>
        </a:spcAft>
        <a:defRPr sz="4000">
          <a:solidFill>
            <a:schemeClr val="tx2"/>
          </a:solidFill>
          <a:latin typeface="Franklin Gothic Book"/>
        </a:defRPr>
      </a:lvl8pPr>
      <a:lvl9pPr marL="1828800" algn="l" rtl="0" fontAlgn="base">
        <a:spcBef>
          <a:spcPct val="0"/>
        </a:spcBef>
        <a:spcAft>
          <a:spcPct val="0"/>
        </a:spcAft>
        <a:defRPr sz="4000">
          <a:solidFill>
            <a:schemeClr val="tx2"/>
          </a:solidFill>
          <a:latin typeface="Franklin Gothic Book"/>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ctr" eaLnBrk="1" hangingPunct="1"/>
            <a:r>
              <a:rPr lang="en-US" sz="4400" b="1" smtClean="0"/>
              <a:t/>
            </a:r>
            <a:br>
              <a:rPr lang="en-US" sz="4400" b="1" smtClean="0"/>
            </a:br>
            <a:endParaRPr lang="en-US" sz="4400" i="1" smtClean="0">
              <a:solidFill>
                <a:schemeClr val="tx1"/>
              </a:solidFill>
              <a:latin typeface="Adobe Song Std L" pitchFamily="18" charset="-128"/>
            </a:endParaRPr>
          </a:p>
        </p:txBody>
      </p:sp>
      <p:sp>
        <p:nvSpPr>
          <p:cNvPr id="15362" name="Content Placeholder 2"/>
          <p:cNvSpPr>
            <a:spLocks noGrp="1"/>
          </p:cNvSpPr>
          <p:nvPr>
            <p:ph sz="quarter" idx="1"/>
          </p:nvPr>
        </p:nvSpPr>
        <p:spPr/>
        <p:txBody>
          <a:bodyPr/>
          <a:lstStyle/>
          <a:p>
            <a:pPr eaLnBrk="1" hangingPunct="1">
              <a:buFont typeface="Wingdings" pitchFamily="2" charset="2"/>
              <a:buChar char="Ø"/>
            </a:pPr>
            <a:endParaRPr lang="en-US" smtClean="0"/>
          </a:p>
          <a:p>
            <a:pPr algn="ctr" eaLnBrk="1" hangingPunct="1">
              <a:buFont typeface="Wingdings 2" pitchFamily="18" charset="2"/>
              <a:buNone/>
            </a:pPr>
            <a:r>
              <a:rPr lang="en-US" sz="2400" b="1" smtClean="0"/>
              <a:t/>
            </a:r>
            <a:br>
              <a:rPr lang="en-US" sz="2400" b="1" smtClean="0"/>
            </a:br>
            <a:r>
              <a:rPr lang="en-US" sz="5400" b="1" i="1" smtClean="0"/>
              <a:t>“</a:t>
            </a:r>
            <a:r>
              <a:rPr lang="en-US" sz="5400" b="1" i="1" smtClean="0">
                <a:latin typeface="Adobe Song Std L" pitchFamily="18" charset="-128"/>
              </a:rPr>
              <a:t>Seventh-day Activism</a:t>
            </a:r>
            <a:r>
              <a:rPr lang="en-US" sz="5400" b="1" i="1" smtClean="0"/>
              <a:t>”</a:t>
            </a:r>
            <a:endParaRPr lang="en-US" sz="5400" b="1" smtClean="0"/>
          </a:p>
          <a:p>
            <a:pPr algn="ctr" eaLnBrk="1" hangingPunct="1">
              <a:buFont typeface="Wingdings 2" pitchFamily="18" charset="2"/>
              <a:buNone/>
            </a:pPr>
            <a:endParaRPr lang="en-US" b="1" smtClean="0"/>
          </a:p>
          <a:p>
            <a:pPr algn="ctr" eaLnBrk="1" hangingPunct="1">
              <a:buFont typeface="Wingdings 2" pitchFamily="18" charset="2"/>
              <a:buNone/>
            </a:pPr>
            <a:r>
              <a:rPr lang="en-US" b="1" smtClean="0"/>
              <a:t>Name of Church</a:t>
            </a:r>
          </a:p>
          <a:p>
            <a:pPr algn="ctr" eaLnBrk="1" hangingPunct="1">
              <a:buFont typeface="Wingdings 2" pitchFamily="18" charset="2"/>
              <a:buNone/>
            </a:pPr>
            <a:r>
              <a:rPr lang="en-US" b="1" smtClean="0"/>
              <a:t>Presenter’s Name</a:t>
            </a:r>
            <a:endParaRPr lang="en-US" sz="2000" smtClean="0"/>
          </a:p>
          <a:p>
            <a:pPr algn="ctr" eaLnBrk="1" hangingPunct="1">
              <a:buFont typeface="Wingdings 2" pitchFamily="18" charset="2"/>
              <a:buNone/>
            </a:pPr>
            <a:endParaRPr lang="en-US" sz="200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25602" name="Rectangle 3"/>
          <p:cNvSpPr>
            <a:spLocks noGrp="1"/>
          </p:cNvSpPr>
          <p:nvPr>
            <p:ph type="body" idx="1"/>
          </p:nvPr>
        </p:nvSpPr>
        <p:spPr/>
        <p:txBody>
          <a:bodyPr/>
          <a:lstStyle/>
          <a:p>
            <a:pPr lvl="1"/>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r>
              <a:rPr lang="en-US" sz="1200" b="1" smtClean="0">
                <a:latin typeface="Adobe Song Std L" pitchFamily="18" charset="-128"/>
              </a:rPr>
              <a:t>Sabbath Shopping Cart</a:t>
            </a:r>
          </a:p>
          <a:p>
            <a:pPr lvl="1"/>
            <a:r>
              <a:rPr lang="en-US" b="1" smtClean="0">
                <a:latin typeface="Adobe Song Std L" pitchFamily="18" charset="-128"/>
              </a:rPr>
              <a:t>Gas Stations </a:t>
            </a:r>
            <a:r>
              <a:rPr lang="en-US" b="1" smtClean="0"/>
              <a:t>–</a:t>
            </a:r>
            <a:r>
              <a:rPr lang="en-US" b="1" smtClean="0">
                <a:latin typeface="Adobe Song Std L" pitchFamily="18" charset="-128"/>
              </a:rPr>
              <a:t> Leave literature on gas pumps &amp; bathrooms.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26626" name="Rectangle 3"/>
          <p:cNvSpPr>
            <a:spLocks noGrp="1"/>
          </p:cNvSpPr>
          <p:nvPr>
            <p:ph type="body" idx="1"/>
          </p:nvPr>
        </p:nvSpPr>
        <p:spPr/>
        <p:txBody>
          <a:bodyPr/>
          <a:lstStyle/>
          <a:p>
            <a:pPr lvl="1"/>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r>
              <a:rPr lang="en-US" sz="1200" b="1" smtClean="0">
                <a:latin typeface="Adobe Song Std L" pitchFamily="18" charset="-128"/>
              </a:rPr>
              <a:t>Sabbath Shopping Cart</a:t>
            </a:r>
          </a:p>
          <a:p>
            <a:pPr lvl="1"/>
            <a:r>
              <a:rPr lang="en-US" b="1" smtClean="0">
                <a:latin typeface="Adobe Song Std L" pitchFamily="18" charset="-128"/>
              </a:rPr>
              <a:t>Gas Stations </a:t>
            </a:r>
            <a:r>
              <a:rPr lang="en-US" b="1" smtClean="0"/>
              <a:t>–</a:t>
            </a:r>
            <a:r>
              <a:rPr lang="en-US" b="1" smtClean="0">
                <a:latin typeface="Adobe Song Std L" pitchFamily="18" charset="-128"/>
              </a:rPr>
              <a:t> Leave literature on gas pumps &amp; bathrooms.</a:t>
            </a:r>
          </a:p>
          <a:p>
            <a:pPr lvl="1"/>
            <a:r>
              <a:rPr lang="en-US" b="1" smtClean="0">
                <a:latin typeface="Adobe Song Std L" pitchFamily="18" charset="-128"/>
              </a:rPr>
              <a:t>Restaurants </a:t>
            </a:r>
            <a:r>
              <a:rPr lang="en-US" b="1" smtClean="0"/>
              <a:t>–</a:t>
            </a:r>
            <a:r>
              <a:rPr lang="en-US" b="1" smtClean="0">
                <a:latin typeface="Adobe Song Std L" pitchFamily="18" charset="-128"/>
              </a:rPr>
              <a:t> Leave literature with your tip.</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27650" name="Rectangle 3"/>
          <p:cNvSpPr>
            <a:spLocks noGrp="1"/>
          </p:cNvSpPr>
          <p:nvPr>
            <p:ph type="body" idx="1"/>
          </p:nvPr>
        </p:nvSpPr>
        <p:spPr/>
        <p:txBody>
          <a:bodyPr/>
          <a:lstStyle/>
          <a:p>
            <a:pPr lvl="1"/>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r>
              <a:rPr lang="en-US" sz="1200" b="1" smtClean="0">
                <a:latin typeface="Adobe Song Std L" pitchFamily="18" charset="-128"/>
              </a:rPr>
              <a:t>Sabbath Shopping Cart</a:t>
            </a:r>
          </a:p>
          <a:p>
            <a:pPr lvl="1"/>
            <a:r>
              <a:rPr lang="en-US" b="1" smtClean="0">
                <a:latin typeface="Adobe Song Std L" pitchFamily="18" charset="-128"/>
              </a:rPr>
              <a:t>Gas Stations </a:t>
            </a:r>
            <a:r>
              <a:rPr lang="en-US" b="1" smtClean="0"/>
              <a:t>–</a:t>
            </a:r>
            <a:r>
              <a:rPr lang="en-US" b="1" smtClean="0">
                <a:latin typeface="Adobe Song Std L" pitchFamily="18" charset="-128"/>
              </a:rPr>
              <a:t> Leave literature on gas pumps &amp; bathrooms.</a:t>
            </a:r>
          </a:p>
          <a:p>
            <a:pPr lvl="1"/>
            <a:r>
              <a:rPr lang="en-US" b="1" smtClean="0">
                <a:latin typeface="Adobe Song Std L" pitchFamily="18" charset="-128"/>
              </a:rPr>
              <a:t>Restaurants </a:t>
            </a:r>
            <a:r>
              <a:rPr lang="en-US" b="1" smtClean="0"/>
              <a:t>–</a:t>
            </a:r>
            <a:r>
              <a:rPr lang="en-US" b="1" smtClean="0">
                <a:latin typeface="Adobe Song Std L" pitchFamily="18" charset="-128"/>
              </a:rPr>
              <a:t> Leave literature with your tip.</a:t>
            </a:r>
          </a:p>
          <a:p>
            <a:pPr lvl="2"/>
            <a:r>
              <a:rPr lang="en-US" sz="1400" b="1" smtClean="0">
                <a:latin typeface="Adobe Song Std L" pitchFamily="18" charset="-128"/>
              </a:rPr>
              <a:t>Spaghetti Factory </a:t>
            </a:r>
          </a:p>
          <a:p>
            <a:pPr>
              <a:buFont typeface="Wingdings 2" pitchFamily="18" charset="2"/>
              <a:buNone/>
            </a:pPr>
            <a:endParaRPr lang="en-US" b="1"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28674" name="Rectangle 3"/>
          <p:cNvSpPr>
            <a:spLocks noGrp="1"/>
          </p:cNvSpPr>
          <p:nvPr>
            <p:ph type="body" idx="1"/>
          </p:nvPr>
        </p:nvSpPr>
        <p:spPr/>
        <p:txBody>
          <a:bodyPr/>
          <a:lstStyle/>
          <a:p>
            <a:pPr lvl="1"/>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r>
              <a:rPr lang="en-US" sz="1200" b="1" smtClean="0">
                <a:latin typeface="Adobe Song Std L" pitchFamily="18" charset="-128"/>
              </a:rPr>
              <a:t>Sabbath Shopping Cart</a:t>
            </a:r>
          </a:p>
          <a:p>
            <a:pPr lvl="1"/>
            <a:r>
              <a:rPr lang="en-US" b="1" smtClean="0">
                <a:latin typeface="Adobe Song Std L" pitchFamily="18" charset="-128"/>
              </a:rPr>
              <a:t>Gas Stations </a:t>
            </a:r>
            <a:r>
              <a:rPr lang="en-US" b="1" smtClean="0"/>
              <a:t>–</a:t>
            </a:r>
            <a:r>
              <a:rPr lang="en-US" b="1" smtClean="0">
                <a:latin typeface="Adobe Song Std L" pitchFamily="18" charset="-128"/>
              </a:rPr>
              <a:t> Leave literature on gas pumps &amp; bathrooms.</a:t>
            </a:r>
          </a:p>
          <a:p>
            <a:pPr lvl="1"/>
            <a:r>
              <a:rPr lang="en-US" b="1" smtClean="0">
                <a:latin typeface="Adobe Song Std L" pitchFamily="18" charset="-128"/>
              </a:rPr>
              <a:t>Restaurants </a:t>
            </a:r>
            <a:r>
              <a:rPr lang="en-US" b="1" smtClean="0"/>
              <a:t>–</a:t>
            </a:r>
            <a:r>
              <a:rPr lang="en-US" b="1" smtClean="0">
                <a:latin typeface="Adobe Song Std L" pitchFamily="18" charset="-128"/>
              </a:rPr>
              <a:t> Leave literature with your tip.</a:t>
            </a:r>
          </a:p>
          <a:p>
            <a:pPr lvl="2"/>
            <a:r>
              <a:rPr lang="en-US" sz="1400" b="1" smtClean="0">
                <a:latin typeface="Adobe Song Std L" pitchFamily="18" charset="-128"/>
              </a:rPr>
              <a:t>Spaghetti Factory </a:t>
            </a:r>
          </a:p>
          <a:p>
            <a:pPr lvl="2"/>
            <a:r>
              <a:rPr lang="en-US" sz="1400" b="1" smtClean="0">
                <a:latin typeface="Adobe Song Std L" pitchFamily="18" charset="-128"/>
              </a:rPr>
              <a:t>Michigan McDonalds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29698" name="Rectangle 3"/>
          <p:cNvSpPr>
            <a:spLocks noGrp="1"/>
          </p:cNvSpPr>
          <p:nvPr>
            <p:ph type="body" idx="1"/>
          </p:nvPr>
        </p:nvSpPr>
        <p:spPr/>
        <p:txBody>
          <a:bodyPr/>
          <a:lstStyle/>
          <a:p>
            <a:pPr lvl="1"/>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r>
              <a:rPr lang="en-US" sz="1200" b="1" smtClean="0">
                <a:latin typeface="Adobe Song Std L" pitchFamily="18" charset="-128"/>
              </a:rPr>
              <a:t>Sabbath Shopping Cart</a:t>
            </a:r>
          </a:p>
          <a:p>
            <a:pPr lvl="1"/>
            <a:r>
              <a:rPr lang="en-US" b="1" smtClean="0">
                <a:latin typeface="Adobe Song Std L" pitchFamily="18" charset="-128"/>
              </a:rPr>
              <a:t>Gas Stations </a:t>
            </a:r>
            <a:r>
              <a:rPr lang="en-US" b="1" smtClean="0"/>
              <a:t>–</a:t>
            </a:r>
            <a:r>
              <a:rPr lang="en-US" b="1" smtClean="0">
                <a:latin typeface="Adobe Song Std L" pitchFamily="18" charset="-128"/>
              </a:rPr>
              <a:t> Leave literature on gas pumps &amp; bathrooms.</a:t>
            </a:r>
          </a:p>
          <a:p>
            <a:pPr lvl="1"/>
            <a:r>
              <a:rPr lang="en-US" b="1" smtClean="0">
                <a:latin typeface="Adobe Song Std L" pitchFamily="18" charset="-128"/>
              </a:rPr>
              <a:t>Restaurants </a:t>
            </a:r>
            <a:r>
              <a:rPr lang="en-US" b="1" smtClean="0"/>
              <a:t>–</a:t>
            </a:r>
            <a:r>
              <a:rPr lang="en-US" b="1" smtClean="0">
                <a:latin typeface="Adobe Song Std L" pitchFamily="18" charset="-128"/>
              </a:rPr>
              <a:t> Leave literature with your tip.</a:t>
            </a:r>
          </a:p>
          <a:p>
            <a:pPr lvl="2"/>
            <a:r>
              <a:rPr lang="en-US" sz="1400" b="1" smtClean="0">
                <a:latin typeface="Adobe Song Std L" pitchFamily="18" charset="-128"/>
              </a:rPr>
              <a:t>Spaghetti Factory </a:t>
            </a:r>
          </a:p>
          <a:p>
            <a:pPr lvl="2"/>
            <a:r>
              <a:rPr lang="en-US" sz="1400" b="1" smtClean="0">
                <a:latin typeface="Adobe Song Std L" pitchFamily="18" charset="-128"/>
              </a:rPr>
              <a:t>Michigan Baptist Pastor</a:t>
            </a:r>
          </a:p>
          <a:p>
            <a:pPr lvl="1"/>
            <a:r>
              <a:rPr lang="en-US" b="1" smtClean="0">
                <a:latin typeface="Adobe Song Std L" pitchFamily="18" charset="-128"/>
              </a:rPr>
              <a:t>Bill Payments </a:t>
            </a:r>
            <a:r>
              <a:rPr lang="en-US" b="1" smtClean="0"/>
              <a:t>–</a:t>
            </a:r>
            <a:r>
              <a:rPr lang="en-US" b="1" smtClean="0">
                <a:latin typeface="Adobe Song Std L" pitchFamily="18" charset="-128"/>
              </a:rPr>
              <a:t> Send literature through the mail.</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30722" name="Rectangle 3"/>
          <p:cNvSpPr>
            <a:spLocks noGrp="1"/>
          </p:cNvSpPr>
          <p:nvPr>
            <p:ph type="body" idx="1"/>
          </p:nvPr>
        </p:nvSpPr>
        <p:spPr/>
        <p:txBody>
          <a:bodyPr/>
          <a:lstStyle/>
          <a:p>
            <a:pPr lvl="1"/>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r>
              <a:rPr lang="en-US" sz="1200" b="1" smtClean="0">
                <a:latin typeface="Adobe Song Std L" pitchFamily="18" charset="-128"/>
              </a:rPr>
              <a:t>Sabbath Shopping Cart</a:t>
            </a:r>
          </a:p>
          <a:p>
            <a:pPr lvl="1"/>
            <a:r>
              <a:rPr lang="en-US" b="1" smtClean="0">
                <a:latin typeface="Adobe Song Std L" pitchFamily="18" charset="-128"/>
              </a:rPr>
              <a:t>Gas Stations </a:t>
            </a:r>
            <a:r>
              <a:rPr lang="en-US" b="1" smtClean="0"/>
              <a:t>–</a:t>
            </a:r>
            <a:r>
              <a:rPr lang="en-US" b="1" smtClean="0">
                <a:latin typeface="Adobe Song Std L" pitchFamily="18" charset="-128"/>
              </a:rPr>
              <a:t> Leave literature on gas pumps &amp; bathrooms.</a:t>
            </a:r>
          </a:p>
          <a:p>
            <a:pPr lvl="1"/>
            <a:r>
              <a:rPr lang="en-US" b="1" smtClean="0">
                <a:latin typeface="Adobe Song Std L" pitchFamily="18" charset="-128"/>
              </a:rPr>
              <a:t>Restaurants </a:t>
            </a:r>
            <a:r>
              <a:rPr lang="en-US" b="1" smtClean="0"/>
              <a:t>–</a:t>
            </a:r>
            <a:r>
              <a:rPr lang="en-US" b="1" smtClean="0">
                <a:latin typeface="Adobe Song Std L" pitchFamily="18" charset="-128"/>
              </a:rPr>
              <a:t> Leave literature with your tip.</a:t>
            </a:r>
          </a:p>
          <a:p>
            <a:pPr lvl="2"/>
            <a:r>
              <a:rPr lang="en-US" sz="1400" b="1" smtClean="0">
                <a:latin typeface="Adobe Song Std L" pitchFamily="18" charset="-128"/>
              </a:rPr>
              <a:t>Spaghetti Factory </a:t>
            </a:r>
          </a:p>
          <a:p>
            <a:pPr lvl="2"/>
            <a:r>
              <a:rPr lang="en-US" sz="1400" b="1" smtClean="0">
                <a:latin typeface="Adobe Song Std L" pitchFamily="18" charset="-128"/>
              </a:rPr>
              <a:t>Michigan Baptist Pastor</a:t>
            </a:r>
          </a:p>
          <a:p>
            <a:pPr lvl="1"/>
            <a:r>
              <a:rPr lang="en-US" b="1" smtClean="0">
                <a:latin typeface="Adobe Song Std L" pitchFamily="18" charset="-128"/>
              </a:rPr>
              <a:t>Bill Payments </a:t>
            </a:r>
            <a:r>
              <a:rPr lang="en-US" b="1" smtClean="0"/>
              <a:t>–</a:t>
            </a:r>
            <a:r>
              <a:rPr lang="en-US" b="1" smtClean="0">
                <a:latin typeface="Adobe Song Std L" pitchFamily="18" charset="-128"/>
              </a:rPr>
              <a:t> Send literature through the mail.</a:t>
            </a:r>
          </a:p>
          <a:p>
            <a:pPr lvl="2"/>
            <a:r>
              <a:rPr lang="en-US" sz="1200" b="1" smtClean="0">
                <a:latin typeface="Adobe Song Std L" pitchFamily="18" charset="-128"/>
              </a:rPr>
              <a:t>Photocopied SOD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31746" name="Rectangle 3"/>
          <p:cNvSpPr>
            <a:spLocks noGrp="1"/>
          </p:cNvSpPr>
          <p:nvPr>
            <p:ph type="body" idx="1"/>
          </p:nvPr>
        </p:nvSpPr>
        <p:spPr/>
        <p:txBody>
          <a:bodyPr/>
          <a:lstStyle/>
          <a:p>
            <a:pPr lvl="1"/>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r>
              <a:rPr lang="en-US" sz="1200" b="1" smtClean="0">
                <a:latin typeface="Adobe Song Std L" pitchFamily="18" charset="-128"/>
              </a:rPr>
              <a:t>Sabbath Shopping Cart</a:t>
            </a:r>
          </a:p>
          <a:p>
            <a:pPr lvl="1"/>
            <a:r>
              <a:rPr lang="en-US" b="1" smtClean="0">
                <a:latin typeface="Adobe Song Std L" pitchFamily="18" charset="-128"/>
              </a:rPr>
              <a:t>Gas Stations </a:t>
            </a:r>
            <a:r>
              <a:rPr lang="en-US" b="1" smtClean="0"/>
              <a:t>–</a:t>
            </a:r>
            <a:r>
              <a:rPr lang="en-US" b="1" smtClean="0">
                <a:latin typeface="Adobe Song Std L" pitchFamily="18" charset="-128"/>
              </a:rPr>
              <a:t> Leave literature on gas pumps &amp; bathrooms.</a:t>
            </a:r>
          </a:p>
          <a:p>
            <a:pPr lvl="1"/>
            <a:r>
              <a:rPr lang="en-US" b="1" smtClean="0">
                <a:latin typeface="Adobe Song Std L" pitchFamily="18" charset="-128"/>
              </a:rPr>
              <a:t>Restaurants </a:t>
            </a:r>
            <a:r>
              <a:rPr lang="en-US" b="1" smtClean="0"/>
              <a:t>–</a:t>
            </a:r>
            <a:r>
              <a:rPr lang="en-US" b="1" smtClean="0">
                <a:latin typeface="Adobe Song Std L" pitchFamily="18" charset="-128"/>
              </a:rPr>
              <a:t> Leave literature with your tip.</a:t>
            </a:r>
          </a:p>
          <a:p>
            <a:pPr lvl="2"/>
            <a:r>
              <a:rPr lang="en-US" sz="1400" b="1" smtClean="0">
                <a:latin typeface="Adobe Song Std L" pitchFamily="18" charset="-128"/>
              </a:rPr>
              <a:t>Spaghetti Factory </a:t>
            </a:r>
          </a:p>
          <a:p>
            <a:pPr lvl="2"/>
            <a:r>
              <a:rPr lang="en-US" sz="1400" b="1" smtClean="0">
                <a:latin typeface="Adobe Song Std L" pitchFamily="18" charset="-128"/>
              </a:rPr>
              <a:t>Michigan Baptist Pastor</a:t>
            </a:r>
          </a:p>
          <a:p>
            <a:pPr lvl="1"/>
            <a:r>
              <a:rPr lang="en-US" b="1" smtClean="0">
                <a:latin typeface="Adobe Song Std L" pitchFamily="18" charset="-128"/>
              </a:rPr>
              <a:t>Bill Payments </a:t>
            </a:r>
            <a:r>
              <a:rPr lang="en-US" b="1" smtClean="0"/>
              <a:t>–</a:t>
            </a:r>
            <a:r>
              <a:rPr lang="en-US" b="1" smtClean="0">
                <a:latin typeface="Adobe Song Std L" pitchFamily="18" charset="-128"/>
              </a:rPr>
              <a:t> Send literature through the mail.</a:t>
            </a:r>
          </a:p>
          <a:p>
            <a:pPr lvl="2"/>
            <a:r>
              <a:rPr lang="en-US" sz="1200" b="1" smtClean="0">
                <a:latin typeface="Adobe Song Std L" pitchFamily="18" charset="-128"/>
              </a:rPr>
              <a:t>Photocopied SOD</a:t>
            </a:r>
          </a:p>
          <a:p>
            <a:pPr lvl="1"/>
            <a:r>
              <a:rPr lang="en-US" b="1" smtClean="0">
                <a:latin typeface="Adobe Song Std L" pitchFamily="18" charset="-128"/>
              </a:rPr>
              <a:t>Desk Holder </a:t>
            </a:r>
            <a:r>
              <a:rPr lang="en-US" b="1" smtClean="0"/>
              <a:t>–</a:t>
            </a:r>
            <a:r>
              <a:rPr lang="en-US" b="1" smtClean="0">
                <a:latin typeface="Adobe Song Std L" pitchFamily="18" charset="-128"/>
              </a:rPr>
              <a:t> Give it to everyone you work with.</a:t>
            </a:r>
          </a:p>
          <a:p>
            <a:pPr>
              <a:buFont typeface="Wingdings 2" pitchFamily="18" charset="2"/>
              <a:buNone/>
            </a:pPr>
            <a:endParaRPr lang="en-US" b="1"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32770" name="Rectangle 3"/>
          <p:cNvSpPr>
            <a:spLocks noGrp="1"/>
          </p:cNvSpPr>
          <p:nvPr>
            <p:ph type="body" idx="1"/>
          </p:nvPr>
        </p:nvSpPr>
        <p:spPr/>
        <p:txBody>
          <a:bodyPr/>
          <a:lstStyle/>
          <a:p>
            <a:pPr lvl="1"/>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r>
              <a:rPr lang="en-US" sz="1200" b="1" smtClean="0">
                <a:latin typeface="Adobe Song Std L" pitchFamily="18" charset="-128"/>
              </a:rPr>
              <a:t>Sabbath Shopping Cart</a:t>
            </a:r>
          </a:p>
          <a:p>
            <a:pPr lvl="1"/>
            <a:r>
              <a:rPr lang="en-US" b="1" smtClean="0">
                <a:latin typeface="Adobe Song Std L" pitchFamily="18" charset="-128"/>
              </a:rPr>
              <a:t>Gas Stations </a:t>
            </a:r>
            <a:r>
              <a:rPr lang="en-US" b="1" smtClean="0"/>
              <a:t>–</a:t>
            </a:r>
            <a:r>
              <a:rPr lang="en-US" b="1" smtClean="0">
                <a:latin typeface="Adobe Song Std L" pitchFamily="18" charset="-128"/>
              </a:rPr>
              <a:t> Leave literature on gas pumps &amp; bathrooms.</a:t>
            </a:r>
          </a:p>
          <a:p>
            <a:pPr lvl="1"/>
            <a:r>
              <a:rPr lang="en-US" b="1" smtClean="0">
                <a:latin typeface="Adobe Song Std L" pitchFamily="18" charset="-128"/>
              </a:rPr>
              <a:t>Restaurants </a:t>
            </a:r>
            <a:r>
              <a:rPr lang="en-US" b="1" smtClean="0"/>
              <a:t>–</a:t>
            </a:r>
            <a:r>
              <a:rPr lang="en-US" b="1" smtClean="0">
                <a:latin typeface="Adobe Song Std L" pitchFamily="18" charset="-128"/>
              </a:rPr>
              <a:t> Leave literature with your tip.</a:t>
            </a:r>
          </a:p>
          <a:p>
            <a:pPr lvl="2"/>
            <a:r>
              <a:rPr lang="en-US" sz="1400" b="1" smtClean="0">
                <a:latin typeface="Adobe Song Std L" pitchFamily="18" charset="-128"/>
              </a:rPr>
              <a:t>Spaghetti Factory </a:t>
            </a:r>
          </a:p>
          <a:p>
            <a:pPr lvl="2"/>
            <a:r>
              <a:rPr lang="en-US" sz="1400" b="1" smtClean="0">
                <a:latin typeface="Adobe Song Std L" pitchFamily="18" charset="-128"/>
              </a:rPr>
              <a:t>Michigan Baptist Pastor</a:t>
            </a:r>
          </a:p>
          <a:p>
            <a:pPr lvl="1"/>
            <a:r>
              <a:rPr lang="en-US" b="1" smtClean="0">
                <a:latin typeface="Adobe Song Std L" pitchFamily="18" charset="-128"/>
              </a:rPr>
              <a:t>Bill Payments </a:t>
            </a:r>
            <a:r>
              <a:rPr lang="en-US" b="1" smtClean="0"/>
              <a:t>–</a:t>
            </a:r>
            <a:r>
              <a:rPr lang="en-US" b="1" smtClean="0">
                <a:latin typeface="Adobe Song Std L" pitchFamily="18" charset="-128"/>
              </a:rPr>
              <a:t> Send literature through the mail.</a:t>
            </a:r>
          </a:p>
          <a:p>
            <a:pPr lvl="2"/>
            <a:r>
              <a:rPr lang="en-US" sz="1200" b="1" smtClean="0">
                <a:latin typeface="Adobe Song Std L" pitchFamily="18" charset="-128"/>
              </a:rPr>
              <a:t>Photocopied SOD</a:t>
            </a:r>
          </a:p>
          <a:p>
            <a:pPr lvl="1"/>
            <a:r>
              <a:rPr lang="en-US" b="1" smtClean="0">
                <a:latin typeface="Adobe Song Std L" pitchFamily="18" charset="-128"/>
              </a:rPr>
              <a:t>Desk Holder </a:t>
            </a:r>
            <a:r>
              <a:rPr lang="en-US" b="1" smtClean="0"/>
              <a:t>–</a:t>
            </a:r>
            <a:r>
              <a:rPr lang="en-US" b="1" smtClean="0">
                <a:latin typeface="Adobe Song Std L" pitchFamily="18" charset="-128"/>
              </a:rPr>
              <a:t> Give it to everyone you work with.</a:t>
            </a:r>
          </a:p>
          <a:p>
            <a:pPr lvl="1"/>
            <a:r>
              <a:rPr lang="en-US" b="1" smtClean="0">
                <a:latin typeface="Adobe Song Std L" pitchFamily="18" charset="-128"/>
              </a:rPr>
              <a:t>Large Gatherings- (i.e. Flee Markets, Concerts,  etc.)</a:t>
            </a:r>
          </a:p>
          <a:p>
            <a:pPr>
              <a:buFont typeface="Wingdings 2" pitchFamily="18" charset="2"/>
              <a:buNone/>
            </a:pPr>
            <a:endParaRPr lang="en-US" b="1"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33794" name="Rectangle 3"/>
          <p:cNvSpPr>
            <a:spLocks noGrp="1"/>
          </p:cNvSpPr>
          <p:nvPr>
            <p:ph type="body" idx="1"/>
          </p:nvPr>
        </p:nvSpPr>
        <p:spPr/>
        <p:txBody>
          <a:bodyPr/>
          <a:lstStyle/>
          <a:p>
            <a:pPr lvl="1"/>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r>
              <a:rPr lang="en-US" sz="1200" b="1" smtClean="0">
                <a:latin typeface="Adobe Song Std L" pitchFamily="18" charset="-128"/>
              </a:rPr>
              <a:t>Sabbath Shopping Cart</a:t>
            </a:r>
          </a:p>
          <a:p>
            <a:pPr lvl="1"/>
            <a:r>
              <a:rPr lang="en-US" b="1" smtClean="0">
                <a:latin typeface="Adobe Song Std L" pitchFamily="18" charset="-128"/>
              </a:rPr>
              <a:t>Gas Stations </a:t>
            </a:r>
            <a:r>
              <a:rPr lang="en-US" b="1" smtClean="0"/>
              <a:t>–</a:t>
            </a:r>
            <a:r>
              <a:rPr lang="en-US" b="1" smtClean="0">
                <a:latin typeface="Adobe Song Std L" pitchFamily="18" charset="-128"/>
              </a:rPr>
              <a:t> Leave literature on gas pumps &amp; bathrooms.</a:t>
            </a:r>
          </a:p>
          <a:p>
            <a:pPr lvl="1"/>
            <a:r>
              <a:rPr lang="en-US" b="1" smtClean="0">
                <a:latin typeface="Adobe Song Std L" pitchFamily="18" charset="-128"/>
              </a:rPr>
              <a:t>Restaurants </a:t>
            </a:r>
            <a:r>
              <a:rPr lang="en-US" b="1" smtClean="0"/>
              <a:t>–</a:t>
            </a:r>
            <a:r>
              <a:rPr lang="en-US" b="1" smtClean="0">
                <a:latin typeface="Adobe Song Std L" pitchFamily="18" charset="-128"/>
              </a:rPr>
              <a:t> Leave literature with your tip.</a:t>
            </a:r>
          </a:p>
          <a:p>
            <a:pPr lvl="2"/>
            <a:r>
              <a:rPr lang="en-US" sz="1400" b="1" smtClean="0">
                <a:latin typeface="Adobe Song Std L" pitchFamily="18" charset="-128"/>
              </a:rPr>
              <a:t>Spaghetti Factory </a:t>
            </a:r>
          </a:p>
          <a:p>
            <a:pPr lvl="2"/>
            <a:r>
              <a:rPr lang="en-US" sz="1400" b="1" smtClean="0">
                <a:latin typeface="Adobe Song Std L" pitchFamily="18" charset="-128"/>
              </a:rPr>
              <a:t>Michigan Baptist Pastor</a:t>
            </a:r>
          </a:p>
          <a:p>
            <a:pPr lvl="1"/>
            <a:r>
              <a:rPr lang="en-US" b="1" smtClean="0">
                <a:latin typeface="Adobe Song Std L" pitchFamily="18" charset="-128"/>
              </a:rPr>
              <a:t>Bill Payments </a:t>
            </a:r>
            <a:r>
              <a:rPr lang="en-US" b="1" smtClean="0"/>
              <a:t>–</a:t>
            </a:r>
            <a:r>
              <a:rPr lang="en-US" b="1" smtClean="0">
                <a:latin typeface="Adobe Song Std L" pitchFamily="18" charset="-128"/>
              </a:rPr>
              <a:t> Send literature through the mail.</a:t>
            </a:r>
          </a:p>
          <a:p>
            <a:pPr lvl="2"/>
            <a:r>
              <a:rPr lang="en-US" sz="1200" b="1" smtClean="0">
                <a:latin typeface="Adobe Song Std L" pitchFamily="18" charset="-128"/>
              </a:rPr>
              <a:t>Photocopied SOD</a:t>
            </a:r>
          </a:p>
          <a:p>
            <a:pPr lvl="1"/>
            <a:r>
              <a:rPr lang="en-US" b="1" smtClean="0">
                <a:latin typeface="Adobe Song Std L" pitchFamily="18" charset="-128"/>
              </a:rPr>
              <a:t>Desk Holder </a:t>
            </a:r>
            <a:r>
              <a:rPr lang="en-US" b="1" smtClean="0"/>
              <a:t>–</a:t>
            </a:r>
            <a:r>
              <a:rPr lang="en-US" b="1" smtClean="0">
                <a:latin typeface="Adobe Song Std L" pitchFamily="18" charset="-128"/>
              </a:rPr>
              <a:t> Give it to everyone you work with.</a:t>
            </a:r>
          </a:p>
          <a:p>
            <a:pPr lvl="1"/>
            <a:r>
              <a:rPr lang="en-US" b="1" smtClean="0">
                <a:latin typeface="Adobe Song Std L" pitchFamily="18" charset="-128"/>
              </a:rPr>
              <a:t>Large Gatherings- (i.e. Flee Markets, Concerts,  etc.)</a:t>
            </a:r>
          </a:p>
          <a:p>
            <a:pPr lvl="2"/>
            <a:r>
              <a:rPr lang="en-US" sz="1200" b="1" smtClean="0">
                <a:latin typeface="Adobe Song Std L" pitchFamily="18" charset="-128"/>
              </a:rPr>
              <a:t>Rosebowl Parade</a:t>
            </a:r>
          </a:p>
          <a:p>
            <a:pPr>
              <a:buFont typeface="Wingdings 2" pitchFamily="18" charset="2"/>
              <a:buNone/>
            </a:pPr>
            <a:endParaRPr lang="en-US" b="1"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34818" name="Rectangle 3"/>
          <p:cNvSpPr>
            <a:spLocks noGrp="1"/>
          </p:cNvSpPr>
          <p:nvPr>
            <p:ph type="body" idx="1"/>
          </p:nvPr>
        </p:nvSpPr>
        <p:spPr/>
        <p:txBody>
          <a:bodyPr/>
          <a:lstStyle/>
          <a:p>
            <a:pPr lvl="1">
              <a:lnSpc>
                <a:spcPct val="90000"/>
              </a:lnSpc>
            </a:pPr>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lnSpc>
                <a:spcPct val="90000"/>
              </a:lnSpc>
            </a:pPr>
            <a:r>
              <a:rPr lang="en-US" sz="1200" b="1" smtClean="0">
                <a:latin typeface="Adobe Song Std L" pitchFamily="18" charset="-128"/>
              </a:rPr>
              <a:t>Sabbath Shopping Cart</a:t>
            </a:r>
          </a:p>
          <a:p>
            <a:pPr lvl="1">
              <a:lnSpc>
                <a:spcPct val="90000"/>
              </a:lnSpc>
            </a:pPr>
            <a:r>
              <a:rPr lang="en-US" b="1" smtClean="0">
                <a:latin typeface="Adobe Song Std L" pitchFamily="18" charset="-128"/>
              </a:rPr>
              <a:t>Gas Stations </a:t>
            </a:r>
            <a:r>
              <a:rPr lang="en-US" b="1" smtClean="0"/>
              <a:t>–</a:t>
            </a:r>
            <a:r>
              <a:rPr lang="en-US" b="1" smtClean="0">
                <a:latin typeface="Adobe Song Std L" pitchFamily="18" charset="-128"/>
              </a:rPr>
              <a:t> Leave literature on gas pumps &amp; bathrooms.</a:t>
            </a:r>
          </a:p>
          <a:p>
            <a:pPr lvl="1">
              <a:lnSpc>
                <a:spcPct val="90000"/>
              </a:lnSpc>
            </a:pPr>
            <a:r>
              <a:rPr lang="en-US" b="1" smtClean="0">
                <a:latin typeface="Adobe Song Std L" pitchFamily="18" charset="-128"/>
              </a:rPr>
              <a:t>Restaurants </a:t>
            </a:r>
            <a:r>
              <a:rPr lang="en-US" b="1" smtClean="0"/>
              <a:t>–</a:t>
            </a:r>
            <a:r>
              <a:rPr lang="en-US" b="1" smtClean="0">
                <a:latin typeface="Adobe Song Std L" pitchFamily="18" charset="-128"/>
              </a:rPr>
              <a:t> Leave literature with your tip.</a:t>
            </a:r>
          </a:p>
          <a:p>
            <a:pPr lvl="2">
              <a:lnSpc>
                <a:spcPct val="90000"/>
              </a:lnSpc>
            </a:pPr>
            <a:r>
              <a:rPr lang="en-US" sz="1400" b="1" smtClean="0">
                <a:latin typeface="Adobe Song Std L" pitchFamily="18" charset="-128"/>
              </a:rPr>
              <a:t>Spaghetti Factory </a:t>
            </a:r>
          </a:p>
          <a:p>
            <a:pPr lvl="2">
              <a:lnSpc>
                <a:spcPct val="90000"/>
              </a:lnSpc>
            </a:pPr>
            <a:r>
              <a:rPr lang="en-US" sz="1400" b="1" smtClean="0">
                <a:latin typeface="Adobe Song Std L" pitchFamily="18" charset="-128"/>
              </a:rPr>
              <a:t>Michigan Baptist Pastor</a:t>
            </a:r>
          </a:p>
          <a:p>
            <a:pPr lvl="1">
              <a:lnSpc>
                <a:spcPct val="90000"/>
              </a:lnSpc>
            </a:pPr>
            <a:r>
              <a:rPr lang="en-US" b="1" smtClean="0">
                <a:latin typeface="Adobe Song Std L" pitchFamily="18" charset="-128"/>
              </a:rPr>
              <a:t>Bill Payments </a:t>
            </a:r>
            <a:r>
              <a:rPr lang="en-US" b="1" smtClean="0"/>
              <a:t>–</a:t>
            </a:r>
            <a:r>
              <a:rPr lang="en-US" b="1" smtClean="0">
                <a:latin typeface="Adobe Song Std L" pitchFamily="18" charset="-128"/>
              </a:rPr>
              <a:t> Send literature through the mail.</a:t>
            </a:r>
          </a:p>
          <a:p>
            <a:pPr lvl="2">
              <a:lnSpc>
                <a:spcPct val="90000"/>
              </a:lnSpc>
            </a:pPr>
            <a:r>
              <a:rPr lang="en-US" sz="1200" b="1" smtClean="0">
                <a:latin typeface="Adobe Song Std L" pitchFamily="18" charset="-128"/>
              </a:rPr>
              <a:t>Photocopied SOD</a:t>
            </a:r>
          </a:p>
          <a:p>
            <a:pPr lvl="1">
              <a:lnSpc>
                <a:spcPct val="90000"/>
              </a:lnSpc>
            </a:pPr>
            <a:r>
              <a:rPr lang="en-US" b="1" smtClean="0">
                <a:latin typeface="Adobe Song Std L" pitchFamily="18" charset="-128"/>
              </a:rPr>
              <a:t>Desk Holder </a:t>
            </a:r>
            <a:r>
              <a:rPr lang="en-US" b="1" smtClean="0"/>
              <a:t>–</a:t>
            </a:r>
            <a:r>
              <a:rPr lang="en-US" b="1" smtClean="0">
                <a:latin typeface="Adobe Song Std L" pitchFamily="18" charset="-128"/>
              </a:rPr>
              <a:t> Give it to everyone you work with.</a:t>
            </a:r>
          </a:p>
          <a:p>
            <a:pPr lvl="1">
              <a:lnSpc>
                <a:spcPct val="90000"/>
              </a:lnSpc>
            </a:pPr>
            <a:r>
              <a:rPr lang="en-US" b="1" smtClean="0">
                <a:latin typeface="Adobe Song Std L" pitchFamily="18" charset="-128"/>
              </a:rPr>
              <a:t>Large Gatherings- (i.e. Flee Market, Concerts,  etc.)</a:t>
            </a:r>
          </a:p>
          <a:p>
            <a:pPr lvl="2">
              <a:lnSpc>
                <a:spcPct val="90000"/>
              </a:lnSpc>
            </a:pPr>
            <a:r>
              <a:rPr lang="en-US" sz="1200" b="1" smtClean="0">
                <a:latin typeface="Adobe Song Std L" pitchFamily="18" charset="-128"/>
              </a:rPr>
              <a:t>Rosebowl Parade</a:t>
            </a:r>
          </a:p>
          <a:p>
            <a:pPr lvl="1">
              <a:lnSpc>
                <a:spcPct val="90000"/>
              </a:lnSpc>
            </a:pPr>
            <a:r>
              <a:rPr lang="en-US" b="1" smtClean="0">
                <a:latin typeface="Adobe Song Std L" pitchFamily="18" charset="-128"/>
              </a:rPr>
              <a:t>On a Table </a:t>
            </a:r>
            <a:r>
              <a:rPr lang="en-US" b="1" smtClean="0"/>
              <a:t>–</a:t>
            </a:r>
            <a:r>
              <a:rPr lang="en-US" b="1" smtClean="0">
                <a:latin typeface="Adobe Song Std L" pitchFamily="18" charset="-128"/>
              </a:rPr>
              <a:t> In a public place for others to see.  </a:t>
            </a:r>
          </a:p>
          <a:p>
            <a:pPr>
              <a:lnSpc>
                <a:spcPct val="90000"/>
              </a:lnSpc>
              <a:buFont typeface="Wingdings 2" pitchFamily="18" charset="2"/>
              <a:buNone/>
            </a:pPr>
            <a:endParaRPr lang="en-US" b="1"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endParaRPr lang="en-US" smtClean="0"/>
          </a:p>
        </p:txBody>
      </p:sp>
      <p:sp>
        <p:nvSpPr>
          <p:cNvPr id="17410" name="Rectangle 3"/>
          <p:cNvSpPr>
            <a:spLocks noGrp="1"/>
          </p:cNvSpPr>
          <p:nvPr>
            <p:ph type="body" idx="1"/>
          </p:nvPr>
        </p:nvSpPr>
        <p:spPr/>
        <p:txBody>
          <a:bodyPr/>
          <a:lstStyle/>
          <a:p>
            <a:pPr>
              <a:buFont typeface="Wingdings 2" pitchFamily="18" charset="2"/>
              <a:buNone/>
            </a:pPr>
            <a:r>
              <a:rPr lang="en-US" i="1" smtClean="0"/>
              <a:t>  </a:t>
            </a:r>
            <a:r>
              <a:rPr lang="en-US" sz="3200" i="1" smtClean="0">
                <a:latin typeface="Adobe Song Std L" pitchFamily="18" charset="-128"/>
              </a:rPr>
              <a:t>The best help that ministers can give the members of our churches is not sermonizing, </a:t>
            </a:r>
            <a:endParaRPr lang="en-US" sz="2000" i="1" smtClean="0">
              <a:latin typeface="Adobe Song Std L" pitchFamily="18" charset="-128"/>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35842" name="Rectangle 3"/>
          <p:cNvSpPr>
            <a:spLocks noGrp="1"/>
          </p:cNvSpPr>
          <p:nvPr>
            <p:ph type="body" idx="1"/>
          </p:nvPr>
        </p:nvSpPr>
        <p:spPr/>
        <p:txBody>
          <a:bodyPr/>
          <a:lstStyle/>
          <a:p>
            <a:pPr lvl="1">
              <a:lnSpc>
                <a:spcPct val="90000"/>
              </a:lnSpc>
            </a:pPr>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lnSpc>
                <a:spcPct val="90000"/>
              </a:lnSpc>
            </a:pPr>
            <a:r>
              <a:rPr lang="en-US" sz="1200" b="1" smtClean="0">
                <a:latin typeface="Adobe Song Std L" pitchFamily="18" charset="-128"/>
              </a:rPr>
              <a:t>Sabbath Shopping Cart</a:t>
            </a:r>
          </a:p>
          <a:p>
            <a:pPr lvl="1">
              <a:lnSpc>
                <a:spcPct val="90000"/>
              </a:lnSpc>
            </a:pPr>
            <a:r>
              <a:rPr lang="en-US" b="1" smtClean="0">
                <a:latin typeface="Adobe Song Std L" pitchFamily="18" charset="-128"/>
              </a:rPr>
              <a:t>Gas Stations </a:t>
            </a:r>
            <a:r>
              <a:rPr lang="en-US" b="1" smtClean="0"/>
              <a:t>–</a:t>
            </a:r>
            <a:r>
              <a:rPr lang="en-US" b="1" smtClean="0">
                <a:latin typeface="Adobe Song Std L" pitchFamily="18" charset="-128"/>
              </a:rPr>
              <a:t> Leave literature on gas pumps &amp; bathrooms.</a:t>
            </a:r>
          </a:p>
          <a:p>
            <a:pPr lvl="1">
              <a:lnSpc>
                <a:spcPct val="90000"/>
              </a:lnSpc>
            </a:pPr>
            <a:r>
              <a:rPr lang="en-US" b="1" smtClean="0">
                <a:latin typeface="Adobe Song Std L" pitchFamily="18" charset="-128"/>
              </a:rPr>
              <a:t>Restaurants </a:t>
            </a:r>
            <a:r>
              <a:rPr lang="en-US" b="1" smtClean="0"/>
              <a:t>–</a:t>
            </a:r>
            <a:r>
              <a:rPr lang="en-US" b="1" smtClean="0">
                <a:latin typeface="Adobe Song Std L" pitchFamily="18" charset="-128"/>
              </a:rPr>
              <a:t> Leave literature with your tip.</a:t>
            </a:r>
          </a:p>
          <a:p>
            <a:pPr lvl="2">
              <a:lnSpc>
                <a:spcPct val="90000"/>
              </a:lnSpc>
            </a:pPr>
            <a:r>
              <a:rPr lang="en-US" sz="1400" b="1" smtClean="0">
                <a:latin typeface="Adobe Song Std L" pitchFamily="18" charset="-128"/>
              </a:rPr>
              <a:t>Spaghetti Factory </a:t>
            </a:r>
          </a:p>
          <a:p>
            <a:pPr lvl="1">
              <a:lnSpc>
                <a:spcPct val="90000"/>
              </a:lnSpc>
            </a:pPr>
            <a:r>
              <a:rPr lang="en-US" b="1" smtClean="0">
                <a:latin typeface="Adobe Song Std L" pitchFamily="18" charset="-128"/>
              </a:rPr>
              <a:t>Bill Payments </a:t>
            </a:r>
            <a:r>
              <a:rPr lang="en-US" b="1" smtClean="0"/>
              <a:t>–</a:t>
            </a:r>
            <a:r>
              <a:rPr lang="en-US" b="1" smtClean="0">
                <a:latin typeface="Adobe Song Std L" pitchFamily="18" charset="-128"/>
              </a:rPr>
              <a:t> Send literature through the mail.</a:t>
            </a:r>
          </a:p>
          <a:p>
            <a:pPr lvl="2">
              <a:lnSpc>
                <a:spcPct val="90000"/>
              </a:lnSpc>
            </a:pPr>
            <a:r>
              <a:rPr lang="en-US" sz="1200" b="1" smtClean="0">
                <a:latin typeface="Adobe Song Std L" pitchFamily="18" charset="-128"/>
              </a:rPr>
              <a:t>Photocopied SOD</a:t>
            </a:r>
          </a:p>
          <a:p>
            <a:pPr lvl="1">
              <a:lnSpc>
                <a:spcPct val="90000"/>
              </a:lnSpc>
            </a:pPr>
            <a:r>
              <a:rPr lang="en-US" b="1" smtClean="0">
                <a:latin typeface="Adobe Song Std L" pitchFamily="18" charset="-128"/>
              </a:rPr>
              <a:t>Desk Holder </a:t>
            </a:r>
            <a:r>
              <a:rPr lang="en-US" b="1" smtClean="0"/>
              <a:t>–</a:t>
            </a:r>
            <a:r>
              <a:rPr lang="en-US" b="1" smtClean="0">
                <a:latin typeface="Adobe Song Std L" pitchFamily="18" charset="-128"/>
              </a:rPr>
              <a:t> Give it to everyone you work with.</a:t>
            </a:r>
          </a:p>
          <a:p>
            <a:pPr lvl="1">
              <a:lnSpc>
                <a:spcPct val="90000"/>
              </a:lnSpc>
            </a:pPr>
            <a:r>
              <a:rPr lang="en-US" b="1" smtClean="0">
                <a:latin typeface="Adobe Song Std L" pitchFamily="18" charset="-128"/>
              </a:rPr>
              <a:t>Large Gatherings- (i.e. Flee Markets, Concerts,  etc.)</a:t>
            </a:r>
          </a:p>
          <a:p>
            <a:pPr lvl="2">
              <a:lnSpc>
                <a:spcPct val="90000"/>
              </a:lnSpc>
            </a:pPr>
            <a:r>
              <a:rPr lang="en-US" sz="1200" b="1" smtClean="0">
                <a:latin typeface="Adobe Song Std L" pitchFamily="18" charset="-128"/>
              </a:rPr>
              <a:t>Rosebowl Parade</a:t>
            </a:r>
          </a:p>
          <a:p>
            <a:pPr lvl="1">
              <a:lnSpc>
                <a:spcPct val="90000"/>
              </a:lnSpc>
            </a:pPr>
            <a:r>
              <a:rPr lang="en-US" b="1" smtClean="0">
                <a:latin typeface="Adobe Song Std L" pitchFamily="18" charset="-128"/>
              </a:rPr>
              <a:t>On a Table </a:t>
            </a:r>
            <a:r>
              <a:rPr lang="en-US" b="1" smtClean="0"/>
              <a:t>–</a:t>
            </a:r>
            <a:r>
              <a:rPr lang="en-US" b="1" smtClean="0">
                <a:latin typeface="Adobe Song Std L" pitchFamily="18" charset="-128"/>
              </a:rPr>
              <a:t> In a public place for others to see.  </a:t>
            </a:r>
          </a:p>
          <a:p>
            <a:pPr lvl="2">
              <a:lnSpc>
                <a:spcPct val="90000"/>
              </a:lnSpc>
            </a:pPr>
            <a:r>
              <a:rPr lang="en-US" sz="1200" b="1" smtClean="0">
                <a:latin typeface="Adobe Song Std L" pitchFamily="18" charset="-128"/>
              </a:rPr>
              <a:t>Merced County Jail</a:t>
            </a:r>
          </a:p>
          <a:p>
            <a:pPr>
              <a:lnSpc>
                <a:spcPct val="90000"/>
              </a:lnSpc>
              <a:buFont typeface="Wingdings 2" pitchFamily="18" charset="2"/>
              <a:buNone/>
            </a:pPr>
            <a:endParaRPr lang="en-US" b="1"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36866" name="Rectangle 3"/>
          <p:cNvSpPr>
            <a:spLocks noGrp="1"/>
          </p:cNvSpPr>
          <p:nvPr>
            <p:ph type="body" idx="1"/>
          </p:nvPr>
        </p:nvSpPr>
        <p:spPr/>
        <p:txBody>
          <a:bodyPr/>
          <a:lstStyle/>
          <a:p>
            <a:pPr lvl="1">
              <a:buFont typeface="Wingdings 2" pitchFamily="18" charset="2"/>
              <a:buNone/>
            </a:pPr>
            <a:endParaRPr lang="en-US" b="1" smtClean="0">
              <a:latin typeface="Adobe Song Std L" pitchFamily="18" charset="-128"/>
            </a:endParaRPr>
          </a:p>
          <a:p>
            <a:pPr lvl="1"/>
            <a:r>
              <a:rPr lang="en-US" b="1" smtClean="0">
                <a:latin typeface="Adobe Song Std L" pitchFamily="18" charset="-128"/>
              </a:rPr>
              <a:t>Laundromats </a:t>
            </a:r>
            <a:r>
              <a:rPr lang="en-US" b="1" smtClean="0"/>
              <a:t>–</a:t>
            </a:r>
            <a:r>
              <a:rPr lang="en-US" b="1" smtClean="0">
                <a:latin typeface="Adobe Song Std L" pitchFamily="18" charset="-128"/>
              </a:rPr>
              <a:t> Leave/restock literature every 1 or 2 weeks</a:t>
            </a:r>
          </a:p>
          <a:p>
            <a:pPr>
              <a:buFont typeface="Wingdings 2" pitchFamily="18" charset="2"/>
              <a:buNone/>
            </a:pPr>
            <a:endParaRPr lang="en-US" b="1"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37890" name="Rectangle 3"/>
          <p:cNvSpPr>
            <a:spLocks noGrp="1"/>
          </p:cNvSpPr>
          <p:nvPr>
            <p:ph type="body" idx="1"/>
          </p:nvPr>
        </p:nvSpPr>
        <p:spPr/>
        <p:txBody>
          <a:bodyPr/>
          <a:lstStyle/>
          <a:p>
            <a:pPr lvl="1"/>
            <a:r>
              <a:rPr lang="en-US" b="1" smtClean="0">
                <a:latin typeface="Adobe Song Std L" pitchFamily="18" charset="-128"/>
              </a:rPr>
              <a:t>Laundromats </a:t>
            </a:r>
            <a:r>
              <a:rPr lang="en-US" b="1" smtClean="0"/>
              <a:t>–</a:t>
            </a:r>
            <a:r>
              <a:rPr lang="en-US" b="1" smtClean="0">
                <a:latin typeface="Adobe Song Std L" pitchFamily="18" charset="-128"/>
              </a:rPr>
              <a:t> Leave/restock literature every 1 or 2 weeks</a:t>
            </a:r>
          </a:p>
          <a:p>
            <a:pPr lvl="1"/>
            <a:r>
              <a:rPr lang="en-US" b="1" smtClean="0">
                <a:latin typeface="Adobe Song Std L" pitchFamily="18" charset="-128"/>
              </a:rPr>
              <a:t>Hotel Rooms </a:t>
            </a:r>
            <a:r>
              <a:rPr lang="en-US" b="1" smtClean="0"/>
              <a:t>–</a:t>
            </a:r>
            <a:r>
              <a:rPr lang="en-US" b="1" smtClean="0">
                <a:latin typeface="Adobe Song Std L" pitchFamily="18" charset="-128"/>
              </a:rPr>
              <a:t> Use as Gideon Bible bookmarks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38914" name="Rectangle 3"/>
          <p:cNvSpPr>
            <a:spLocks noGrp="1"/>
          </p:cNvSpPr>
          <p:nvPr>
            <p:ph type="body" idx="1"/>
          </p:nvPr>
        </p:nvSpPr>
        <p:spPr/>
        <p:txBody>
          <a:bodyPr/>
          <a:lstStyle/>
          <a:p>
            <a:pPr lvl="1"/>
            <a:r>
              <a:rPr lang="en-US" b="1" smtClean="0">
                <a:latin typeface="Adobe Song Std L" pitchFamily="18" charset="-128"/>
              </a:rPr>
              <a:t>Laundromats </a:t>
            </a:r>
            <a:r>
              <a:rPr lang="en-US" b="1" smtClean="0"/>
              <a:t>–</a:t>
            </a:r>
            <a:r>
              <a:rPr lang="en-US" b="1" smtClean="0">
                <a:latin typeface="Adobe Song Std L" pitchFamily="18" charset="-128"/>
              </a:rPr>
              <a:t> Leave/restock literature every 1 or 2 weeks</a:t>
            </a:r>
          </a:p>
          <a:p>
            <a:pPr lvl="1"/>
            <a:r>
              <a:rPr lang="en-US" b="1" smtClean="0">
                <a:latin typeface="Adobe Song Std L" pitchFamily="18" charset="-128"/>
              </a:rPr>
              <a:t>Hotel Rooms </a:t>
            </a:r>
            <a:r>
              <a:rPr lang="en-US" b="1" smtClean="0"/>
              <a:t>–</a:t>
            </a:r>
            <a:r>
              <a:rPr lang="en-US" b="1" smtClean="0">
                <a:latin typeface="Adobe Song Std L" pitchFamily="18" charset="-128"/>
              </a:rPr>
              <a:t> Use as Gideon Bible bookmarks</a:t>
            </a:r>
          </a:p>
          <a:p>
            <a:pPr lvl="1"/>
            <a:r>
              <a:rPr lang="en-US" b="1" smtClean="0">
                <a:latin typeface="Adobe Song Std L" pitchFamily="18" charset="-128"/>
              </a:rPr>
              <a:t>Halloween Giveaways </a:t>
            </a:r>
            <a:r>
              <a:rPr lang="en-US" b="1" smtClean="0"/>
              <a:t>–</a:t>
            </a:r>
            <a:r>
              <a:rPr lang="en-US" b="1" smtClean="0">
                <a:latin typeface="Adobe Song Std L" pitchFamily="18" charset="-128"/>
              </a:rPr>
              <a:t> Give to Trick or Treaters</a:t>
            </a:r>
          </a:p>
          <a:p>
            <a:pPr>
              <a:buFont typeface="Wingdings 2" pitchFamily="18" charset="2"/>
              <a:buNone/>
            </a:pPr>
            <a:endParaRPr lang="en-US" b="1"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39938" name="Rectangle 3"/>
          <p:cNvSpPr>
            <a:spLocks noGrp="1"/>
          </p:cNvSpPr>
          <p:nvPr>
            <p:ph type="body" idx="1"/>
          </p:nvPr>
        </p:nvSpPr>
        <p:spPr/>
        <p:txBody>
          <a:bodyPr/>
          <a:lstStyle/>
          <a:p>
            <a:pPr lvl="1"/>
            <a:r>
              <a:rPr lang="en-US" b="1" smtClean="0">
                <a:latin typeface="Adobe Song Std L" pitchFamily="18" charset="-128"/>
              </a:rPr>
              <a:t>Laundromats </a:t>
            </a:r>
            <a:r>
              <a:rPr lang="en-US" b="1" smtClean="0"/>
              <a:t>–</a:t>
            </a:r>
            <a:r>
              <a:rPr lang="en-US" b="1" smtClean="0">
                <a:latin typeface="Adobe Song Std L" pitchFamily="18" charset="-128"/>
              </a:rPr>
              <a:t> Leave/restock literature every 1 or 2 weeks</a:t>
            </a:r>
          </a:p>
          <a:p>
            <a:pPr lvl="1"/>
            <a:r>
              <a:rPr lang="en-US" b="1" smtClean="0">
                <a:latin typeface="Adobe Song Std L" pitchFamily="18" charset="-128"/>
              </a:rPr>
              <a:t>Hotel Rooms </a:t>
            </a:r>
            <a:r>
              <a:rPr lang="en-US" b="1" smtClean="0"/>
              <a:t>–</a:t>
            </a:r>
            <a:r>
              <a:rPr lang="en-US" b="1" smtClean="0">
                <a:latin typeface="Adobe Song Std L" pitchFamily="18" charset="-128"/>
              </a:rPr>
              <a:t> Use as Gideon Bible bookmarks</a:t>
            </a:r>
          </a:p>
          <a:p>
            <a:pPr lvl="1"/>
            <a:r>
              <a:rPr lang="en-US" b="1" smtClean="0">
                <a:latin typeface="Adobe Song Std L" pitchFamily="18" charset="-128"/>
              </a:rPr>
              <a:t>Halloween Giveaways </a:t>
            </a:r>
            <a:r>
              <a:rPr lang="en-US" b="1" smtClean="0"/>
              <a:t>–</a:t>
            </a:r>
            <a:r>
              <a:rPr lang="en-US" b="1" smtClean="0">
                <a:latin typeface="Adobe Song Std L" pitchFamily="18" charset="-128"/>
              </a:rPr>
              <a:t> Give to Trick or Treaters</a:t>
            </a:r>
          </a:p>
          <a:p>
            <a:pPr lvl="2"/>
            <a:r>
              <a:rPr lang="en-US" sz="1200" b="1" smtClean="0">
                <a:latin typeface="Adobe Song Std L" pitchFamily="18" charset="-128"/>
              </a:rPr>
              <a:t>Pathfinders</a:t>
            </a:r>
          </a:p>
          <a:p>
            <a:pPr lvl="1">
              <a:buFont typeface="Wingdings 2" pitchFamily="18" charset="2"/>
              <a:buNone/>
            </a:pPr>
            <a:endParaRPr lang="en-US" b="1" smtClean="0">
              <a:latin typeface="Adobe Song Std L" pitchFamily="18" charset="-12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40962" name="Rectangle 3"/>
          <p:cNvSpPr>
            <a:spLocks noGrp="1"/>
          </p:cNvSpPr>
          <p:nvPr>
            <p:ph type="body" idx="1"/>
          </p:nvPr>
        </p:nvSpPr>
        <p:spPr/>
        <p:txBody>
          <a:bodyPr/>
          <a:lstStyle/>
          <a:p>
            <a:pPr lvl="1"/>
            <a:r>
              <a:rPr lang="en-US" b="1" smtClean="0">
                <a:latin typeface="Adobe Song Std L" pitchFamily="18" charset="-128"/>
              </a:rPr>
              <a:t>Laundromats </a:t>
            </a:r>
            <a:r>
              <a:rPr lang="en-US" b="1" smtClean="0"/>
              <a:t>–</a:t>
            </a:r>
            <a:r>
              <a:rPr lang="en-US" b="1" smtClean="0">
                <a:latin typeface="Adobe Song Std L" pitchFamily="18" charset="-128"/>
              </a:rPr>
              <a:t> Leave/restock literature every 1 or 2 weeks</a:t>
            </a:r>
          </a:p>
          <a:p>
            <a:pPr lvl="1"/>
            <a:r>
              <a:rPr lang="en-US" b="1" smtClean="0">
                <a:latin typeface="Adobe Song Std L" pitchFamily="18" charset="-128"/>
              </a:rPr>
              <a:t>Hotel Rooms </a:t>
            </a:r>
            <a:r>
              <a:rPr lang="en-US" b="1" smtClean="0"/>
              <a:t>–</a:t>
            </a:r>
            <a:r>
              <a:rPr lang="en-US" b="1" smtClean="0">
                <a:latin typeface="Adobe Song Std L" pitchFamily="18" charset="-128"/>
              </a:rPr>
              <a:t> Use as Gideon Bible bookmarks</a:t>
            </a:r>
          </a:p>
          <a:p>
            <a:pPr lvl="1"/>
            <a:r>
              <a:rPr lang="en-US" b="1" smtClean="0">
                <a:latin typeface="Adobe Song Std L" pitchFamily="18" charset="-128"/>
              </a:rPr>
              <a:t>Halloween Giveaways </a:t>
            </a:r>
            <a:r>
              <a:rPr lang="en-US" b="1" smtClean="0"/>
              <a:t>–</a:t>
            </a:r>
            <a:r>
              <a:rPr lang="en-US" b="1" smtClean="0">
                <a:latin typeface="Adobe Song Std L" pitchFamily="18" charset="-128"/>
              </a:rPr>
              <a:t> Give to Trick or Treaters</a:t>
            </a:r>
          </a:p>
          <a:p>
            <a:pPr lvl="2"/>
            <a:r>
              <a:rPr lang="en-US" sz="1200" b="1" smtClean="0">
                <a:latin typeface="Adobe Song Std L" pitchFamily="18" charset="-128"/>
              </a:rPr>
              <a:t>Pathfinders</a:t>
            </a:r>
          </a:p>
          <a:p>
            <a:pPr lvl="1"/>
            <a:r>
              <a:rPr lang="en-US" b="1" smtClean="0">
                <a:latin typeface="Adobe Song Std L" pitchFamily="18" charset="-128"/>
              </a:rPr>
              <a:t>Cashiers at Stores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41986" name="Rectangle 3"/>
          <p:cNvSpPr>
            <a:spLocks noGrp="1"/>
          </p:cNvSpPr>
          <p:nvPr>
            <p:ph type="body" idx="1"/>
          </p:nvPr>
        </p:nvSpPr>
        <p:spPr/>
        <p:txBody>
          <a:bodyPr/>
          <a:lstStyle/>
          <a:p>
            <a:pPr lvl="1"/>
            <a:r>
              <a:rPr lang="en-US" b="1" smtClean="0">
                <a:latin typeface="Adobe Song Std L" pitchFamily="18" charset="-128"/>
              </a:rPr>
              <a:t>Laundromats </a:t>
            </a:r>
            <a:r>
              <a:rPr lang="en-US" b="1" smtClean="0"/>
              <a:t>–</a:t>
            </a:r>
            <a:r>
              <a:rPr lang="en-US" b="1" smtClean="0">
                <a:latin typeface="Adobe Song Std L" pitchFamily="18" charset="-128"/>
              </a:rPr>
              <a:t> Leave/restock literature every 1 or 2 weeks</a:t>
            </a:r>
          </a:p>
          <a:p>
            <a:pPr lvl="1"/>
            <a:r>
              <a:rPr lang="en-US" b="1" smtClean="0">
                <a:latin typeface="Adobe Song Std L" pitchFamily="18" charset="-128"/>
              </a:rPr>
              <a:t>Hotel Rooms </a:t>
            </a:r>
            <a:r>
              <a:rPr lang="en-US" b="1" smtClean="0"/>
              <a:t>–</a:t>
            </a:r>
            <a:r>
              <a:rPr lang="en-US" b="1" smtClean="0">
                <a:latin typeface="Adobe Song Std L" pitchFamily="18" charset="-128"/>
              </a:rPr>
              <a:t> Use as Gideon Bible bookmarks</a:t>
            </a:r>
          </a:p>
          <a:p>
            <a:pPr lvl="1"/>
            <a:r>
              <a:rPr lang="en-US" b="1" smtClean="0">
                <a:latin typeface="Adobe Song Std L" pitchFamily="18" charset="-128"/>
              </a:rPr>
              <a:t>Halloween Giveaways </a:t>
            </a:r>
            <a:r>
              <a:rPr lang="en-US" b="1" smtClean="0"/>
              <a:t>–</a:t>
            </a:r>
            <a:r>
              <a:rPr lang="en-US" b="1" smtClean="0">
                <a:latin typeface="Adobe Song Std L" pitchFamily="18" charset="-128"/>
              </a:rPr>
              <a:t> Give to Trick or Treaters</a:t>
            </a:r>
          </a:p>
          <a:p>
            <a:pPr lvl="2"/>
            <a:r>
              <a:rPr lang="en-US" sz="1200" b="1" smtClean="0">
                <a:latin typeface="Adobe Song Std L" pitchFamily="18" charset="-128"/>
              </a:rPr>
              <a:t>Pathfinders</a:t>
            </a:r>
          </a:p>
          <a:p>
            <a:pPr lvl="1"/>
            <a:r>
              <a:rPr lang="en-US" b="1" smtClean="0">
                <a:latin typeface="Adobe Song Std L" pitchFamily="18" charset="-128"/>
              </a:rPr>
              <a:t>Cashiers at Stores</a:t>
            </a:r>
          </a:p>
          <a:p>
            <a:pPr lvl="2"/>
            <a:r>
              <a:rPr lang="en-US" sz="1200" b="1" smtClean="0">
                <a:latin typeface="Adobe Song Std L" pitchFamily="18" charset="-128"/>
              </a:rPr>
              <a:t>Taco Bell Drive Through</a:t>
            </a:r>
          </a:p>
          <a:p>
            <a:pPr>
              <a:buFont typeface="Wingdings 2" pitchFamily="18" charset="2"/>
              <a:buNone/>
            </a:pPr>
            <a:endParaRPr lang="en-US" b="1"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8600" y="1752600"/>
            <a:ext cx="8686800" cy="4584700"/>
          </a:xfrm>
          <a:prstGeom prst="rect">
            <a:avLst/>
          </a:prstGeom>
          <a:noFill/>
          <a:ln w="9525">
            <a:noFill/>
            <a:miter lim="800000"/>
            <a:headEnd/>
            <a:tailEnd/>
          </a:ln>
        </p:spPr>
        <p:txBody>
          <a:bodyPr>
            <a:spAutoFit/>
          </a:bodyPr>
          <a:lstStyle/>
          <a:p>
            <a:pPr algn="ctr"/>
            <a:r>
              <a:rPr lang="en-US" sz="2700" b="1">
                <a:latin typeface="Adobe Song Std L" pitchFamily="18" charset="-128"/>
              </a:rPr>
              <a:t>GLOW Mindset</a:t>
            </a:r>
          </a:p>
          <a:p>
            <a:pPr algn="ctr"/>
            <a:r>
              <a:rPr lang="en-US" sz="2700" b="1">
                <a:latin typeface="Adobe Song Std L" pitchFamily="18" charset="-128"/>
              </a:rPr>
              <a:t> </a:t>
            </a:r>
            <a:r>
              <a:rPr lang="en-US" sz="2200" b="1">
                <a:latin typeface="Adobe Song Std L" pitchFamily="18" charset="-128"/>
              </a:rPr>
              <a:t>How to get in the Habit of Distributing Literature</a:t>
            </a:r>
          </a:p>
          <a:p>
            <a:pPr algn="ctr"/>
            <a:endParaRPr lang="en-US" sz="2800" b="1">
              <a:latin typeface="Adobe Song Std L" pitchFamily="18" charset="-128"/>
            </a:endParaRPr>
          </a:p>
          <a:p>
            <a:pPr>
              <a:spcAft>
                <a:spcPts val="600"/>
              </a:spcAft>
              <a:buFont typeface="Franklin Gothic Book"/>
              <a:buAutoNum type="arabicPeriod"/>
            </a:pPr>
            <a:r>
              <a:rPr lang="en-US" sz="2400" b="1">
                <a:latin typeface="Adobe Song Std L" pitchFamily="18" charset="-128"/>
              </a:rPr>
              <a:t>Choose one location in your house and in your car.  </a:t>
            </a:r>
          </a:p>
          <a:p>
            <a:pPr>
              <a:spcAft>
                <a:spcPts val="600"/>
              </a:spcAft>
              <a:buFont typeface="Franklin Gothic Book"/>
              <a:buAutoNum type="arabicPeriod"/>
            </a:pPr>
            <a:r>
              <a:rPr lang="en-US" sz="2400" b="1">
                <a:latin typeface="Adobe Song Std L" pitchFamily="18" charset="-128"/>
              </a:rPr>
              <a:t>Pray during your devotional time for divine appointments.  This helps you meet the right people at the right time with the right literature and it helps get you into the mindset of distribution.                         </a:t>
            </a:r>
            <a:r>
              <a:rPr lang="en-US" sz="1200" b="1">
                <a:latin typeface="Adobe Song Std L" pitchFamily="18" charset="-128"/>
              </a:rPr>
              <a:t>(Fresno Court) (AZ Bus) (Templeton Joseph)</a:t>
            </a:r>
            <a:endParaRPr lang="en-US" sz="2400" b="1">
              <a:latin typeface="Adobe Song Std L" pitchFamily="18" charset="-128"/>
            </a:endParaRPr>
          </a:p>
          <a:p>
            <a:r>
              <a:rPr lang="en-US" sz="2800" b="1">
                <a:latin typeface="Adobe Song Std L" pitchFamily="18" charset="-128"/>
              </a:rPr>
              <a:t> </a:t>
            </a:r>
            <a:r>
              <a:rPr lang="en-US" sz="2800" b="1">
                <a:latin typeface="Perpetua"/>
              </a:rPr>
              <a:t>    </a:t>
            </a:r>
          </a:p>
          <a:p>
            <a:endParaRPr lang="en-US" sz="2700" b="1">
              <a:latin typeface="Perpetua"/>
            </a:endParaRPr>
          </a:p>
          <a:p>
            <a:endParaRPr lang="en-US" sz="2000" b="1">
              <a:latin typeface="Perpetua"/>
            </a:endParaRPr>
          </a:p>
          <a:p>
            <a:endParaRPr lang="en-US" sz="2000" b="1">
              <a:latin typeface="Perpetu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to="" calcmode="lin" valueType="num">
                                      <p:cBhvr>
                                        <p:cTn id="7" dur="1" fill="hold"/>
                                        <p:tgtEl>
                                          <p:spTgt spid="6">
                                            <p:txEl>
                                              <p:pRg st="3" end="3"/>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770" decel="100000"/>
                                        <p:tgtEl>
                                          <p:spTgt spid="6">
                                            <p:txEl>
                                              <p:pRg st="4" end="4"/>
                                            </p:txEl>
                                          </p:spTgt>
                                        </p:tgtEl>
                                      </p:cBhvr>
                                    </p:animEffect>
                                    <p:animScale>
                                      <p:cBhvr>
                                        <p:cTn id="13" dur="770" decel="100000"/>
                                        <p:tgtEl>
                                          <p:spTgt spid="6">
                                            <p:txEl>
                                              <p:pRg st="4" end="4"/>
                                            </p:txEl>
                                          </p:spTgt>
                                        </p:tgtEl>
                                      </p:cBhvr>
                                      <p:from x="10000" y="10000"/>
                                      <p:to x="200000" y="450000"/>
                                    </p:animScale>
                                    <p:animScale>
                                      <p:cBhvr>
                                        <p:cTn id="14" dur="1230" accel="100000" fill="hold">
                                          <p:stCondLst>
                                            <p:cond delay="770"/>
                                          </p:stCondLst>
                                        </p:cTn>
                                        <p:tgtEl>
                                          <p:spTgt spid="6">
                                            <p:txEl>
                                              <p:pRg st="4" end="4"/>
                                            </p:txEl>
                                          </p:spTgt>
                                        </p:tgtEl>
                                      </p:cBhvr>
                                      <p:from x="200000" y="450000"/>
                                      <p:to x="100000" y="100000"/>
                                    </p:animScale>
                                    <p:set>
                                      <p:cBhvr>
                                        <p:cTn id="15" dur="770" fill="hold"/>
                                        <p:tgtEl>
                                          <p:spTgt spid="6">
                                            <p:txEl>
                                              <p:pRg st="4" end="4"/>
                                            </p:txEl>
                                          </p:spTgt>
                                        </p:tgtEl>
                                        <p:attrNameLst>
                                          <p:attrName>ppt_x</p:attrName>
                                        </p:attrNameLst>
                                      </p:cBhvr>
                                      <p:to>
                                        <p:strVal val="(0.5)"/>
                                      </p:to>
                                    </p:set>
                                    <p:anim from="(0.5)" to="(#ppt_x)" calcmode="lin" valueType="num">
                                      <p:cBhvr>
                                        <p:cTn id="16" dur="1230" accel="100000" fill="hold">
                                          <p:stCondLst>
                                            <p:cond delay="770"/>
                                          </p:stCondLst>
                                        </p:cTn>
                                        <p:tgtEl>
                                          <p:spTgt spid="6">
                                            <p:txEl>
                                              <p:pRg st="4" end="4"/>
                                            </p:txEl>
                                          </p:spTgt>
                                        </p:tgtEl>
                                        <p:attrNameLst>
                                          <p:attrName>ppt_x</p:attrName>
                                        </p:attrNameLst>
                                      </p:cBhvr>
                                    </p:anim>
                                    <p:set>
                                      <p:cBhvr>
                                        <p:cTn id="17" dur="770" fill="hold"/>
                                        <p:tgtEl>
                                          <p:spTgt spid="6">
                                            <p:txEl>
                                              <p:pRg st="4" end="4"/>
                                            </p:txEl>
                                          </p:spTgt>
                                        </p:tgtEl>
                                        <p:attrNameLst>
                                          <p:attrName>ppt_y</p:attrName>
                                        </p:attrNameLst>
                                      </p:cBhvr>
                                      <p:to>
                                        <p:strVal val="(#ppt_y+0.4)"/>
                                      </p:to>
                                    </p:set>
                                    <p:anim from="(#ppt_y+0.4)" to="(#ppt_y)" calcmode="lin" valueType="num">
                                      <p:cBhvr>
                                        <p:cTn id="18" dur="1230" accel="100000" fill="hold">
                                          <p:stCondLst>
                                            <p:cond delay="770"/>
                                          </p:stCondLst>
                                        </p:cTn>
                                        <p:tgtEl>
                                          <p:spTgt spid="6">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5"/>
          <p:cNvSpPr txBox="1">
            <a:spLocks noChangeArrowheads="1"/>
          </p:cNvSpPr>
          <p:nvPr/>
        </p:nvSpPr>
        <p:spPr bwMode="auto">
          <a:xfrm>
            <a:off x="228600" y="152400"/>
            <a:ext cx="8686800" cy="5924550"/>
          </a:xfrm>
          <a:prstGeom prst="rect">
            <a:avLst/>
          </a:prstGeom>
          <a:noFill/>
          <a:ln w="9525">
            <a:noFill/>
            <a:miter lim="800000"/>
            <a:headEnd/>
            <a:tailEnd/>
          </a:ln>
        </p:spPr>
        <p:txBody>
          <a:bodyPr>
            <a:spAutoFit/>
          </a:bodyPr>
          <a:lstStyle/>
          <a:p>
            <a:r>
              <a:rPr lang="en-US" sz="2200" b="1" u="sng">
                <a:latin typeface="Adobe Song Std L" pitchFamily="18" charset="-128"/>
              </a:rPr>
              <a:t>The Home Bible Study Plan- How it Works</a:t>
            </a:r>
          </a:p>
          <a:p>
            <a:endParaRPr lang="en-US" sz="2200" b="1" u="sng">
              <a:latin typeface="Adobe Song Std L" pitchFamily="18" charset="-128"/>
            </a:endParaRPr>
          </a:p>
          <a:p>
            <a:endParaRPr lang="en-US" sz="2200" b="1" u="sng">
              <a:latin typeface="Adobe Song Std L" pitchFamily="18" charset="-128"/>
            </a:endParaRPr>
          </a:p>
          <a:p>
            <a:r>
              <a:rPr lang="en-US" sz="2200" b="1">
                <a:latin typeface="Adobe Song Std L" pitchFamily="18" charset="-128"/>
              </a:rPr>
              <a:t>-They call, write, or e-mail</a:t>
            </a:r>
          </a:p>
          <a:p>
            <a:endParaRPr lang="en-US" sz="2200" b="1">
              <a:latin typeface="Adobe Song Std L" pitchFamily="18" charset="-128"/>
            </a:endParaRPr>
          </a:p>
          <a:p>
            <a:r>
              <a:rPr lang="en-US" sz="2200" b="1">
                <a:latin typeface="Adobe Song Std L" pitchFamily="18" charset="-128"/>
              </a:rPr>
              <a:t>-Church gets the contact info.</a:t>
            </a:r>
          </a:p>
          <a:p>
            <a:endParaRPr lang="en-US" sz="2200" b="1">
              <a:latin typeface="Adobe Song Std L" pitchFamily="18" charset="-128"/>
            </a:endParaRPr>
          </a:p>
          <a:p>
            <a:r>
              <a:rPr lang="en-US" sz="2200" b="1">
                <a:latin typeface="Adobe Song Std L" pitchFamily="18" charset="-128"/>
              </a:rPr>
              <a:t>-Correspondence </a:t>
            </a:r>
            <a:r>
              <a:rPr lang="en-US" sz="2200" b="1">
                <a:latin typeface="Adobe Song Std L" pitchFamily="18" charset="-128"/>
                <a:sym typeface="Wingdings" pitchFamily="2" charset="2"/>
              </a:rPr>
              <a:t> Amazing Facts</a:t>
            </a:r>
          </a:p>
          <a:p>
            <a:endParaRPr lang="en-US" sz="2200" b="1">
              <a:latin typeface="Adobe Song Std L" pitchFamily="18" charset="-128"/>
            </a:endParaRPr>
          </a:p>
          <a:p>
            <a:pPr>
              <a:spcAft>
                <a:spcPts val="1200"/>
              </a:spcAft>
            </a:pPr>
            <a:r>
              <a:rPr lang="en-US" sz="2200" b="1">
                <a:latin typeface="Perpetua"/>
              </a:rPr>
              <a:t>                                                                                   </a:t>
            </a:r>
          </a:p>
          <a:p>
            <a:pPr>
              <a:spcAft>
                <a:spcPts val="1200"/>
              </a:spcAft>
              <a:buFont typeface="Wingdings" pitchFamily="2" charset="2"/>
              <a:buNone/>
            </a:pPr>
            <a:endParaRPr lang="en-US" sz="2200" b="1">
              <a:latin typeface="Perpetua"/>
            </a:endParaRPr>
          </a:p>
          <a:p>
            <a:endParaRPr lang="en-US" sz="2700">
              <a:latin typeface="Perpetua"/>
            </a:endParaRPr>
          </a:p>
          <a:p>
            <a:endParaRPr lang="en-US" sz="2700">
              <a:latin typeface="Perpetua"/>
            </a:endParaRPr>
          </a:p>
          <a:p>
            <a:endParaRPr lang="en-US" sz="2700">
              <a:latin typeface="Perpetua"/>
            </a:endParaRPr>
          </a:p>
          <a:p>
            <a:endParaRPr lang="en-US" sz="2000">
              <a:latin typeface="Perpetua"/>
            </a:endParaRPr>
          </a:p>
          <a:p>
            <a:endParaRPr lang="en-US" sz="2000">
              <a:latin typeface="Perpetua"/>
            </a:endParaRPr>
          </a:p>
        </p:txBody>
      </p:sp>
      <p:pic>
        <p:nvPicPr>
          <p:cNvPr id="44034" name="Picture 17"/>
          <p:cNvPicPr>
            <a:picLocks noChangeAspect="1" noChangeArrowheads="1"/>
          </p:cNvPicPr>
          <p:nvPr/>
        </p:nvPicPr>
        <p:blipFill>
          <a:blip r:embed="rId2"/>
          <a:srcRect l="33495" t="13889" r="30609" b="10255"/>
          <a:stretch>
            <a:fillRect/>
          </a:stretch>
        </p:blipFill>
        <p:spPr bwMode="auto">
          <a:xfrm>
            <a:off x="5334000" y="1066800"/>
            <a:ext cx="3124200" cy="4648200"/>
          </a:xfrm>
          <a:prstGeom prst="rect">
            <a:avLst/>
          </a:prstGeom>
          <a:noFill/>
          <a:ln w="9525">
            <a:noFill/>
            <a:miter lim="800000"/>
            <a:headEnd/>
            <a:tailEnd/>
          </a:ln>
        </p:spPr>
      </p:pic>
      <p:pic>
        <p:nvPicPr>
          <p:cNvPr id="44035" name="Picture 11" descr="promisepeace_medium.png"/>
          <p:cNvPicPr>
            <a:picLocks noChangeAspect="1"/>
          </p:cNvPicPr>
          <p:nvPr/>
        </p:nvPicPr>
        <p:blipFill>
          <a:blip r:embed="rId3"/>
          <a:srcRect/>
          <a:stretch>
            <a:fillRect/>
          </a:stretch>
        </p:blipFill>
        <p:spPr bwMode="auto">
          <a:xfrm>
            <a:off x="304800" y="3048000"/>
            <a:ext cx="1292225" cy="1955800"/>
          </a:xfrm>
          <a:prstGeom prst="rect">
            <a:avLst/>
          </a:prstGeom>
          <a:noFill/>
          <a:ln w="9525">
            <a:noFill/>
            <a:miter lim="800000"/>
            <a:headEnd/>
            <a:tailEnd/>
          </a:ln>
        </p:spPr>
      </p:pic>
      <p:pic>
        <p:nvPicPr>
          <p:cNvPr id="44036" name="Picture 12" descr="Talking_With_God_web_medium.jpg"/>
          <p:cNvPicPr>
            <a:picLocks noChangeAspect="1"/>
          </p:cNvPicPr>
          <p:nvPr/>
        </p:nvPicPr>
        <p:blipFill>
          <a:blip r:embed="rId4"/>
          <a:srcRect/>
          <a:stretch>
            <a:fillRect/>
          </a:stretch>
        </p:blipFill>
        <p:spPr bwMode="auto">
          <a:xfrm>
            <a:off x="609600" y="3581400"/>
            <a:ext cx="1239838" cy="1879600"/>
          </a:xfrm>
          <a:prstGeom prst="rect">
            <a:avLst/>
          </a:prstGeom>
          <a:noFill/>
          <a:ln w="9525">
            <a:noFill/>
            <a:miter lim="800000"/>
            <a:headEnd/>
            <a:tailEnd/>
          </a:ln>
        </p:spPr>
      </p:pic>
      <p:pic>
        <p:nvPicPr>
          <p:cNvPr id="44037" name="Picture 10" descr="End_of_the_World_web_medium.jpg"/>
          <p:cNvPicPr>
            <a:picLocks noChangeAspect="1"/>
          </p:cNvPicPr>
          <p:nvPr/>
        </p:nvPicPr>
        <p:blipFill>
          <a:blip r:embed="rId5"/>
          <a:srcRect/>
          <a:stretch>
            <a:fillRect/>
          </a:stretch>
        </p:blipFill>
        <p:spPr bwMode="auto">
          <a:xfrm>
            <a:off x="838200" y="4114800"/>
            <a:ext cx="1257300" cy="1905000"/>
          </a:xfrm>
          <a:prstGeom prst="rect">
            <a:avLst/>
          </a:prstGeom>
          <a:noFill/>
          <a:ln w="9525">
            <a:noFill/>
            <a:miter lim="800000"/>
            <a:headEnd/>
            <a:tailEnd/>
          </a:ln>
        </p:spPr>
      </p:pic>
      <p:pic>
        <p:nvPicPr>
          <p:cNvPr id="44038" name="Picture 7" descr="Economy_medium.jpg"/>
          <p:cNvPicPr>
            <a:picLocks noChangeAspect="1"/>
          </p:cNvPicPr>
          <p:nvPr/>
        </p:nvPicPr>
        <p:blipFill>
          <a:blip r:embed="rId6"/>
          <a:srcRect/>
          <a:stretch>
            <a:fillRect/>
          </a:stretch>
        </p:blipFill>
        <p:spPr bwMode="auto">
          <a:xfrm>
            <a:off x="2547938" y="4191000"/>
            <a:ext cx="1241425" cy="1905000"/>
          </a:xfrm>
          <a:prstGeom prst="rect">
            <a:avLst/>
          </a:prstGeom>
          <a:noFill/>
          <a:ln w="9525">
            <a:noFill/>
            <a:miter lim="800000"/>
            <a:headEnd/>
            <a:tailEnd/>
          </a:ln>
        </p:spPr>
      </p:pic>
      <p:pic>
        <p:nvPicPr>
          <p:cNvPr id="44039" name="Picture 8" descr="Health_medium.jpg"/>
          <p:cNvPicPr>
            <a:picLocks noChangeAspect="1"/>
          </p:cNvPicPr>
          <p:nvPr/>
        </p:nvPicPr>
        <p:blipFill>
          <a:blip r:embed="rId7"/>
          <a:srcRect/>
          <a:stretch>
            <a:fillRect/>
          </a:stretch>
        </p:blipFill>
        <p:spPr bwMode="auto">
          <a:xfrm>
            <a:off x="2971800" y="3657600"/>
            <a:ext cx="1374775" cy="2108200"/>
          </a:xfrm>
          <a:prstGeom prst="rect">
            <a:avLst/>
          </a:prstGeom>
          <a:noFill/>
          <a:ln w="9525">
            <a:noFill/>
            <a:miter lim="800000"/>
            <a:headEnd/>
            <a:tailEnd/>
          </a:ln>
        </p:spPr>
      </p:pic>
      <p:pic>
        <p:nvPicPr>
          <p:cNvPr id="44040" name="Picture 13" descr="PocketSignsDeadMenDon_tTalk_medium.jpg"/>
          <p:cNvPicPr>
            <a:picLocks noChangeAspect="1"/>
          </p:cNvPicPr>
          <p:nvPr/>
        </p:nvPicPr>
        <p:blipFill>
          <a:blip r:embed="rId8"/>
          <a:srcRect/>
          <a:stretch>
            <a:fillRect/>
          </a:stretch>
        </p:blipFill>
        <p:spPr bwMode="auto">
          <a:xfrm>
            <a:off x="3581400" y="3352800"/>
            <a:ext cx="1292225" cy="2032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GLOW Logo EM"/>
          <p:cNvPicPr>
            <a:picLocks noChangeAspect="1" noChangeArrowheads="1"/>
          </p:cNvPicPr>
          <p:nvPr/>
        </p:nvPicPr>
        <p:blipFill>
          <a:blip r:embed="rId2"/>
          <a:srcRect/>
          <a:stretch>
            <a:fillRect/>
          </a:stretch>
        </p:blipFill>
        <p:spPr bwMode="auto">
          <a:xfrm>
            <a:off x="76200" y="4495800"/>
            <a:ext cx="5029200" cy="2105025"/>
          </a:xfrm>
          <a:prstGeom prst="rect">
            <a:avLst/>
          </a:prstGeom>
          <a:noFill/>
          <a:ln w="9525">
            <a:noFill/>
            <a:miter lim="800000"/>
            <a:headEnd/>
            <a:tailEnd/>
          </a:ln>
        </p:spPr>
      </p:pic>
      <p:sp>
        <p:nvSpPr>
          <p:cNvPr id="45058" name="Rectangle 2"/>
          <p:cNvSpPr>
            <a:spLocks noGrp="1"/>
          </p:cNvSpPr>
          <p:nvPr>
            <p:ph type="title"/>
          </p:nvPr>
        </p:nvSpPr>
        <p:spPr/>
        <p:txBody>
          <a:bodyPr/>
          <a:lstStyle/>
          <a:p>
            <a:endParaRPr lang="en-US" smtClean="0"/>
          </a:p>
        </p:txBody>
      </p:sp>
      <p:sp>
        <p:nvSpPr>
          <p:cNvPr id="45059" name="Rectangle 3"/>
          <p:cNvSpPr>
            <a:spLocks noGrp="1"/>
          </p:cNvSpPr>
          <p:nvPr>
            <p:ph type="body" idx="1"/>
          </p:nvPr>
        </p:nvSpPr>
        <p:spPr>
          <a:xfrm>
            <a:off x="914400" y="762000"/>
            <a:ext cx="7772400" cy="4572000"/>
          </a:xfrm>
        </p:spPr>
        <p:txBody>
          <a:bodyPr/>
          <a:lstStyle/>
          <a:p>
            <a:pPr>
              <a:buFont typeface="Wingdings 2" pitchFamily="18" charset="2"/>
              <a:buNone/>
            </a:pPr>
            <a:r>
              <a:rPr lang="en-US" b="1" smtClean="0"/>
              <a:t>	</a:t>
            </a:r>
          </a:p>
          <a:p>
            <a:pPr>
              <a:buFont typeface="Wingdings 2" pitchFamily="18" charset="2"/>
              <a:buNone/>
            </a:pPr>
            <a:endParaRPr lang="en-US" b="1" smtClean="0"/>
          </a:p>
          <a:p>
            <a:pPr>
              <a:buFont typeface="Wingdings 2" pitchFamily="18" charset="2"/>
              <a:buNone/>
            </a:pPr>
            <a:r>
              <a:rPr lang="en-US" b="1" smtClean="0"/>
              <a:t>	“</a:t>
            </a:r>
            <a:r>
              <a:rPr lang="en-US" sz="3200" b="1" smtClean="0">
                <a:latin typeface="Adobe Song Std L" pitchFamily="18" charset="-128"/>
              </a:rPr>
              <a:t>More than one thousand will soon be converted in one day, most of whom will trace their first convictions to the reading of our publications.”</a:t>
            </a:r>
          </a:p>
          <a:p>
            <a:pPr>
              <a:buFont typeface="Wingdings 2" pitchFamily="18" charset="2"/>
              <a:buNone/>
            </a:pPr>
            <a:r>
              <a:rPr lang="en-US" sz="3200" b="1" smtClean="0">
                <a:latin typeface="Adobe Song Std L" pitchFamily="18" charset="-128"/>
              </a:rPr>
              <a:t>					--</a:t>
            </a:r>
            <a:r>
              <a:rPr lang="en-US" sz="1800" b="1" smtClean="0">
                <a:latin typeface="Adobe Song Std L" pitchFamily="18" charset="-128"/>
              </a:rPr>
              <a:t>Review and Herald, Nov. 10, 1885.</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endParaRPr lang="en-US" smtClean="0"/>
          </a:p>
        </p:txBody>
      </p:sp>
      <p:sp>
        <p:nvSpPr>
          <p:cNvPr id="18434" name="Rectangle 3"/>
          <p:cNvSpPr>
            <a:spLocks noGrp="1"/>
          </p:cNvSpPr>
          <p:nvPr>
            <p:ph type="body" idx="1"/>
          </p:nvPr>
        </p:nvSpPr>
        <p:spPr/>
        <p:txBody>
          <a:bodyPr/>
          <a:lstStyle/>
          <a:p>
            <a:pPr>
              <a:buFont typeface="Wingdings 2" pitchFamily="18" charset="2"/>
              <a:buNone/>
            </a:pPr>
            <a:r>
              <a:rPr lang="en-US" sz="3200" i="1" smtClean="0">
                <a:latin typeface="Adobe Song Std L" pitchFamily="18" charset="-128"/>
              </a:rPr>
              <a:t>  The best help that ministers can give the members of our churches is not sermonizing, but planning work for them. Give each one something to do for others. . . . And let all be taught how to work</a:t>
            </a:r>
            <a:r>
              <a:rPr lang="en-US" sz="3200" smtClean="0">
                <a:latin typeface="Adobe Song Std L" pitchFamily="18" charset="-128"/>
              </a:rPr>
              <a:t>.</a:t>
            </a:r>
            <a:r>
              <a:rPr lang="en-US" smtClean="0">
                <a:latin typeface="Adobe Song Std L" pitchFamily="18" charset="-128"/>
              </a:rPr>
              <a:t>   </a:t>
            </a:r>
            <a:r>
              <a:rPr lang="en-US" sz="2000" smtClean="0">
                <a:latin typeface="Adobe Song Std L" pitchFamily="18" charset="-128"/>
              </a:rPr>
              <a:t>R&amp;H Jan. 21, 1902</a:t>
            </a:r>
          </a:p>
          <a:p>
            <a:pPr>
              <a:buFont typeface="Wingdings 2" pitchFamily="18" charset="2"/>
              <a:buNone/>
            </a:pPr>
            <a:endParaRPr 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p:cNvSpPr>
          <p:nvPr>
            <p:ph type="title"/>
          </p:nvPr>
        </p:nvSpPr>
        <p:spPr/>
        <p:txBody>
          <a:bodyPr/>
          <a:lstStyle/>
          <a:p>
            <a:endParaRPr lang="en-US" smtClean="0"/>
          </a:p>
        </p:txBody>
      </p:sp>
      <p:pic>
        <p:nvPicPr>
          <p:cNvPr id="46082" name="Picture 3" descr="logo slide.jpg"/>
          <p:cNvPicPr>
            <a:picLocks noChangeAspect="1"/>
          </p:cNvPicPr>
          <p:nvPr>
            <p:ph type="body" idx="1"/>
          </p:nvPr>
        </p:nvPicPr>
        <p:blipFill>
          <a:blip r:embed="rId2"/>
          <a:srcRect/>
          <a:stretch>
            <a:fillRect/>
          </a:stretch>
        </p:blipFill>
        <p:spPr>
          <a:xfrm>
            <a:off x="0" y="0"/>
            <a:ext cx="9144000" cy="6859588"/>
          </a:xfr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endParaRPr lang="en-US" smtClean="0"/>
          </a:p>
        </p:txBody>
      </p:sp>
      <p:pic>
        <p:nvPicPr>
          <p:cNvPr id="19458" name="Picture 3" descr="question-mark"/>
          <p:cNvPicPr>
            <a:picLocks noChangeAspect="1" noChangeArrowheads="1"/>
          </p:cNvPicPr>
          <p:nvPr>
            <p:ph type="body" idx="1"/>
          </p:nvPr>
        </p:nvPicPr>
        <p:blipFill>
          <a:blip r:embed="rId2"/>
          <a:srcRect/>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ubtitle 2"/>
          <p:cNvSpPr>
            <a:spLocks noGrp="1"/>
          </p:cNvSpPr>
          <p:nvPr>
            <p:ph type="subTitle" idx="1"/>
          </p:nvPr>
        </p:nvSpPr>
        <p:spPr/>
        <p:txBody>
          <a:bodyPr/>
          <a:lstStyle/>
          <a:p>
            <a:pPr eaLnBrk="1" hangingPunct="1"/>
            <a:endParaRPr lang="en-US" smtClean="0"/>
          </a:p>
        </p:txBody>
      </p:sp>
      <p:sp>
        <p:nvSpPr>
          <p:cNvPr id="20482" name="Title 1"/>
          <p:cNvSpPr>
            <a:spLocks noGrp="1"/>
          </p:cNvSpPr>
          <p:nvPr>
            <p:ph type="ctrTitle"/>
          </p:nvPr>
        </p:nvSpPr>
        <p:spPr>
          <a:xfrm>
            <a:off x="457200" y="1506538"/>
            <a:ext cx="8229600" cy="1470025"/>
          </a:xfrm>
        </p:spPr>
        <p:txBody>
          <a:bodyPr/>
          <a:lstStyle/>
          <a:p>
            <a:pPr eaLnBrk="1" hangingPunct="1"/>
            <a:endParaRPr smtClean="0"/>
          </a:p>
        </p:txBody>
      </p:sp>
      <p:pic>
        <p:nvPicPr>
          <p:cNvPr id="20483" name="Picture 3" descr="logo slid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endParaRPr lang="en-US" smtClean="0"/>
          </a:p>
        </p:txBody>
      </p:sp>
      <p:sp>
        <p:nvSpPr>
          <p:cNvPr id="21506" name="Rectangle 3"/>
          <p:cNvSpPr>
            <a:spLocks noGrp="1"/>
          </p:cNvSpPr>
          <p:nvPr>
            <p:ph type="body" idx="1"/>
          </p:nvPr>
        </p:nvSpPr>
        <p:spPr/>
        <p:txBody>
          <a:bodyPr/>
          <a:lstStyle/>
          <a:p>
            <a:endParaRPr lang="en-US" smtClean="0"/>
          </a:p>
        </p:txBody>
      </p:sp>
      <p:pic>
        <p:nvPicPr>
          <p:cNvPr id="21507" name="Picture 4" descr="Little Girl Photo"/>
          <p:cNvPicPr>
            <a:picLocks noChangeAspect="1" noChangeArrowheads="1"/>
          </p:cNvPicPr>
          <p:nvPr/>
        </p:nvPicPr>
        <p:blipFill>
          <a:blip r:embed="rId2"/>
          <a:srcRect/>
          <a:stretch>
            <a:fillRect/>
          </a:stretch>
        </p:blipFill>
        <p:spPr bwMode="auto">
          <a:xfrm>
            <a:off x="2286000" y="0"/>
            <a:ext cx="4575175" cy="6858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endParaRPr lang="en-US" smtClean="0"/>
          </a:p>
        </p:txBody>
      </p:sp>
      <p:sp>
        <p:nvSpPr>
          <p:cNvPr id="22530" name="Rectangle 3"/>
          <p:cNvSpPr>
            <a:spLocks noGrp="1"/>
          </p:cNvSpPr>
          <p:nvPr>
            <p:ph type="body" idx="1"/>
          </p:nvPr>
        </p:nvSpPr>
        <p:spPr/>
        <p:txBody>
          <a:bodyPr/>
          <a:lstStyle/>
          <a:p>
            <a:endParaRPr lang="en-US" smtClean="0"/>
          </a:p>
        </p:txBody>
      </p:sp>
      <p:pic>
        <p:nvPicPr>
          <p:cNvPr id="22531" name="Picture 4" descr="GLOW Booth Pic 2"/>
          <p:cNvPicPr>
            <a:picLocks noChangeAspect="1" noChangeArrowheads="1"/>
          </p:cNvPicPr>
          <p:nvPr/>
        </p:nvPicPr>
        <p:blipFill>
          <a:blip r:embed="rId2"/>
          <a:srcRect/>
          <a:stretch>
            <a:fillRect/>
          </a:stretch>
        </p:blipFill>
        <p:spPr bwMode="auto">
          <a:xfrm>
            <a:off x="457200" y="990600"/>
            <a:ext cx="8001000" cy="5334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23554" name="Rectangle 3"/>
          <p:cNvSpPr>
            <a:spLocks noGrp="1"/>
          </p:cNvSpPr>
          <p:nvPr>
            <p:ph type="body" idx="1"/>
          </p:nvPr>
        </p:nvSpPr>
        <p:spPr/>
        <p:txBody>
          <a:bodyPr/>
          <a:lstStyle/>
          <a:p>
            <a:pPr>
              <a:buFont typeface="Wingdings 2" pitchFamily="18" charset="2"/>
              <a:buNone/>
            </a:pPr>
            <a:endParaRPr lang="en-US" sz="2400" smtClean="0">
              <a:latin typeface="Adobe Song Std L" pitchFamily="18" charset="-128"/>
            </a:endParaRPr>
          </a:p>
          <a:p>
            <a:pPr lvl="1"/>
            <a:r>
              <a:rPr lang="en-US" b="1" smtClean="0">
                <a:latin typeface="Adobe Song Std L" pitchFamily="18" charset="-128"/>
              </a:rPr>
              <a:t>While on Weekly Errands </a:t>
            </a:r>
            <a:r>
              <a:rPr lang="en-US" b="1" smtClean="0"/>
              <a:t>–</a:t>
            </a:r>
            <a:r>
              <a:rPr lang="en-US" b="1" smtClean="0">
                <a:latin typeface="Adobe Song Std L" pitchFamily="18" charset="-128"/>
              </a:rPr>
              <a:t> In grocery lines, at Wal-Mart, etc.</a:t>
            </a:r>
          </a:p>
          <a:p>
            <a:pPr>
              <a:buFont typeface="Wingdings 2" pitchFamily="18" charset="2"/>
              <a:buNone/>
            </a:pPr>
            <a:endParaRPr lang="en-US" sz="2000" smtClean="0"/>
          </a:p>
          <a:p>
            <a:endParaRPr lang="en-US" sz="2000" smtClean="0"/>
          </a:p>
          <a:p>
            <a:endParaRPr lang="en-US" sz="2000"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algn="ctr"/>
            <a:r>
              <a:rPr lang="en-US" b="1" smtClean="0">
                <a:latin typeface="Adobe Song Std L" pitchFamily="18" charset="-128"/>
              </a:rPr>
              <a:t>How to GLOW</a:t>
            </a:r>
          </a:p>
        </p:txBody>
      </p:sp>
      <p:sp>
        <p:nvSpPr>
          <p:cNvPr id="24578" name="Rectangle 3"/>
          <p:cNvSpPr>
            <a:spLocks noGrp="1"/>
          </p:cNvSpPr>
          <p:nvPr>
            <p:ph type="body" idx="1"/>
          </p:nvPr>
        </p:nvSpPr>
        <p:spPr/>
        <p:txBody>
          <a:bodyPr/>
          <a:lstStyle/>
          <a:p>
            <a:pPr lvl="1"/>
            <a:r>
              <a:rPr lang="en-US" b="1" smtClean="0">
                <a:latin typeface="Adobe Song Std L" pitchFamily="18" charset="-128"/>
              </a:rPr>
              <a:t>While on Weekly Errands</a:t>
            </a:r>
            <a:r>
              <a:rPr lang="en-US" b="1" smtClean="0"/>
              <a:t>–</a:t>
            </a:r>
            <a:r>
              <a:rPr lang="en-US" b="1" smtClean="0">
                <a:latin typeface="Adobe Song Std L" pitchFamily="18" charset="-128"/>
              </a:rPr>
              <a:t> In grocery lines, at Wal-Mart, etc.</a:t>
            </a:r>
          </a:p>
          <a:p>
            <a:pPr lvl="2"/>
            <a:r>
              <a:rPr lang="en-US" sz="1200" b="1" smtClean="0">
                <a:latin typeface="Adobe Song Std L" pitchFamily="18" charset="-128"/>
              </a:rPr>
              <a:t>Wal-Mart Shopping Cart</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4014</TotalTime>
  <Words>873</Words>
  <Application>Microsoft Office PowerPoint</Application>
  <PresentationFormat>On-screen Show (4:3)</PresentationFormat>
  <Paragraphs>167</Paragraphs>
  <Slides>30</Slides>
  <Notes>1</Notes>
  <HiddenSlides>0</HiddenSlides>
  <MMClips>0</MMClips>
  <ScaleCrop>false</ScaleCrop>
  <HeadingPairs>
    <vt:vector size="6" baseType="variant">
      <vt:variant>
        <vt:lpstr>Fonts Used</vt:lpstr>
      </vt:variant>
      <vt:variant>
        <vt:i4>7</vt:i4>
      </vt:variant>
      <vt:variant>
        <vt:lpstr>Design Template</vt:lpstr>
      </vt:variant>
      <vt:variant>
        <vt:i4>12</vt:i4>
      </vt:variant>
      <vt:variant>
        <vt:lpstr>Slide Titles</vt:lpstr>
      </vt:variant>
      <vt:variant>
        <vt:i4>30</vt:i4>
      </vt:variant>
    </vt:vector>
  </HeadingPairs>
  <TitlesOfParts>
    <vt:vector size="49" baseType="lpstr">
      <vt:lpstr>Arial</vt:lpstr>
      <vt:lpstr>Franklin Gothic Book</vt:lpstr>
      <vt:lpstr>Perpetua</vt:lpstr>
      <vt:lpstr>Wingdings 2</vt:lpstr>
      <vt:lpstr>Calibri</vt:lpstr>
      <vt:lpstr>Adobe Song Std L</vt:lpstr>
      <vt:lpstr>Wingdings</vt:lpstr>
      <vt:lpstr>Equity</vt:lpstr>
      <vt:lpstr>Equity</vt:lpstr>
      <vt:lpstr>Equity</vt:lpstr>
      <vt:lpstr>Equity</vt:lpstr>
      <vt:lpstr>Equity</vt:lpstr>
      <vt:lpstr>Equity</vt:lpstr>
      <vt:lpstr>Equity</vt:lpstr>
      <vt:lpstr>Equity</vt:lpstr>
      <vt:lpstr>Equity</vt:lpstr>
      <vt:lpstr>Equity</vt:lpstr>
      <vt:lpstr>Equity</vt:lpstr>
      <vt:lpstr>Equity</vt:lpstr>
      <vt:lpstr> </vt:lpstr>
      <vt:lpstr>Slide 2</vt:lpstr>
      <vt:lpstr>Slide 3</vt:lpstr>
      <vt:lpstr>Slide 4</vt:lpstr>
      <vt:lpstr>Slide 5</vt:lpstr>
      <vt:lpstr>Slide 6</vt:lpstr>
      <vt:lpstr>Slide 7</vt:lpstr>
      <vt:lpstr>How to GLOW</vt:lpstr>
      <vt:lpstr>How to GLOW</vt:lpstr>
      <vt:lpstr>How to GLOW</vt:lpstr>
      <vt:lpstr>How to GLOW</vt:lpstr>
      <vt:lpstr>How to GLOW</vt:lpstr>
      <vt:lpstr>How to GLOW</vt:lpstr>
      <vt:lpstr>How to GLOW</vt:lpstr>
      <vt:lpstr>How to GLOW</vt:lpstr>
      <vt:lpstr>How to GLOW</vt:lpstr>
      <vt:lpstr>How to GLOW</vt:lpstr>
      <vt:lpstr>How to GLOW</vt:lpstr>
      <vt:lpstr>How to GLOW</vt:lpstr>
      <vt:lpstr>How to GLOW</vt:lpstr>
      <vt:lpstr>How to GLOW</vt:lpstr>
      <vt:lpstr>How to GLOW</vt:lpstr>
      <vt:lpstr>How to GLOW</vt:lpstr>
      <vt:lpstr>How to GLOW</vt:lpstr>
      <vt:lpstr>How to GLOW</vt:lpstr>
      <vt:lpstr>How to GLOW</vt:lpstr>
      <vt:lpstr>Slide 27</vt:lpstr>
      <vt:lpstr>Slide 28</vt:lpstr>
      <vt:lpstr>Slide 29</vt:lpstr>
      <vt:lpstr>Slide 30</vt:lpstr>
    </vt:vector>
  </TitlesOfParts>
  <Company>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CCC User</cp:lastModifiedBy>
  <cp:revision>129</cp:revision>
  <dcterms:created xsi:type="dcterms:W3CDTF">2009-03-20T21:11:39Z</dcterms:created>
  <dcterms:modified xsi:type="dcterms:W3CDTF">2010-02-09T17:46:59Z</dcterms:modified>
</cp:coreProperties>
</file>